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4"/>
  </p:sldMasterIdLst>
  <p:notesMasterIdLst>
    <p:notesMasterId r:id="rId11"/>
  </p:notesMasterIdLst>
  <p:sldIdLst>
    <p:sldId id="446" r:id="rId5"/>
    <p:sldId id="267" r:id="rId6"/>
    <p:sldId id="265" r:id="rId7"/>
    <p:sldId id="633" r:id="rId8"/>
    <p:sldId id="1415" r:id="rId9"/>
    <p:sldId id="444" r:id="rId10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Newman" initials="MN" lastIdx="11" clrIdx="0">
    <p:extLst>
      <p:ext uri="{19B8F6BF-5375-455C-9EA6-DF929625EA0E}">
        <p15:presenceInfo xmlns:p15="http://schemas.microsoft.com/office/powerpoint/2012/main" userId="S::Michelle.Newman@maps.org.uk::e983da04-e653-4197-a7ae-1cfbd5c1732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63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leen Dowden" userId="4d4fd13e-4e6e-4160-ba6e-1a05f43405ec" providerId="ADAL" clId="{52D17DC7-B856-4F5D-988B-4511C92EC468}"/>
    <pc:docChg chg="custSel delSld modSld delMainMaster">
      <pc:chgData name="Karleen Dowden" userId="4d4fd13e-4e6e-4160-ba6e-1a05f43405ec" providerId="ADAL" clId="{52D17DC7-B856-4F5D-988B-4511C92EC468}" dt="2022-07-26T10:41:24.088" v="119" actId="20577"/>
      <pc:docMkLst>
        <pc:docMk/>
      </pc:docMkLst>
      <pc:sldChg chg="modSp mod">
        <pc:chgData name="Karleen Dowden" userId="4d4fd13e-4e6e-4160-ba6e-1a05f43405ec" providerId="ADAL" clId="{52D17DC7-B856-4F5D-988B-4511C92EC468}" dt="2022-07-26T10:41:24.088" v="119" actId="20577"/>
        <pc:sldMkLst>
          <pc:docMk/>
          <pc:sldMk cId="3069258489" sldId="444"/>
        </pc:sldMkLst>
        <pc:spChg chg="mod">
          <ac:chgData name="Karleen Dowden" userId="4d4fd13e-4e6e-4160-ba6e-1a05f43405ec" providerId="ADAL" clId="{52D17DC7-B856-4F5D-988B-4511C92EC468}" dt="2022-07-26T10:41:24.088" v="119" actId="20577"/>
          <ac:spMkLst>
            <pc:docMk/>
            <pc:sldMk cId="3069258489" sldId="444"/>
            <ac:spMk id="3" creationId="{A1397FAC-685E-435B-A16F-6648E5F37846}"/>
          </ac:spMkLst>
        </pc:spChg>
      </pc:sldChg>
      <pc:sldChg chg="del">
        <pc:chgData name="Karleen Dowden" userId="4d4fd13e-4e6e-4160-ba6e-1a05f43405ec" providerId="ADAL" clId="{52D17DC7-B856-4F5D-988B-4511C92EC468}" dt="2022-07-06T15:44:56.547" v="0" actId="47"/>
        <pc:sldMkLst>
          <pc:docMk/>
          <pc:sldMk cId="2275858462" sldId="634"/>
        </pc:sldMkLst>
      </pc:sldChg>
      <pc:sldMasterChg chg="del delSldLayout">
        <pc:chgData name="Karleen Dowden" userId="4d4fd13e-4e6e-4160-ba6e-1a05f43405ec" providerId="ADAL" clId="{52D17DC7-B856-4F5D-988B-4511C92EC468}" dt="2022-07-06T15:44:56.547" v="0" actId="47"/>
        <pc:sldMasterMkLst>
          <pc:docMk/>
          <pc:sldMasterMk cId="1176967165" sldId="2147483672"/>
        </pc:sldMasterMkLst>
        <pc:sldLayoutChg chg="del">
          <pc:chgData name="Karleen Dowden" userId="4d4fd13e-4e6e-4160-ba6e-1a05f43405ec" providerId="ADAL" clId="{52D17DC7-B856-4F5D-988B-4511C92EC468}" dt="2022-07-06T15:44:56.547" v="0" actId="47"/>
          <pc:sldLayoutMkLst>
            <pc:docMk/>
            <pc:sldMasterMk cId="1176967165" sldId="2147483672"/>
            <pc:sldLayoutMk cId="3068809460" sldId="2147483673"/>
          </pc:sldLayoutMkLst>
        </pc:sldLayoutChg>
        <pc:sldLayoutChg chg="del">
          <pc:chgData name="Karleen Dowden" userId="4d4fd13e-4e6e-4160-ba6e-1a05f43405ec" providerId="ADAL" clId="{52D17DC7-B856-4F5D-988B-4511C92EC468}" dt="2022-07-06T15:44:56.547" v="0" actId="47"/>
          <pc:sldLayoutMkLst>
            <pc:docMk/>
            <pc:sldMasterMk cId="1176967165" sldId="2147483672"/>
            <pc:sldLayoutMk cId="3024803227" sldId="2147483674"/>
          </pc:sldLayoutMkLst>
        </pc:sldLayoutChg>
        <pc:sldLayoutChg chg="del">
          <pc:chgData name="Karleen Dowden" userId="4d4fd13e-4e6e-4160-ba6e-1a05f43405ec" providerId="ADAL" clId="{52D17DC7-B856-4F5D-988B-4511C92EC468}" dt="2022-07-06T15:44:56.547" v="0" actId="47"/>
          <pc:sldLayoutMkLst>
            <pc:docMk/>
            <pc:sldMasterMk cId="1176967165" sldId="2147483672"/>
            <pc:sldLayoutMk cId="171149171" sldId="2147483675"/>
          </pc:sldLayoutMkLst>
        </pc:sldLayoutChg>
        <pc:sldLayoutChg chg="del">
          <pc:chgData name="Karleen Dowden" userId="4d4fd13e-4e6e-4160-ba6e-1a05f43405ec" providerId="ADAL" clId="{52D17DC7-B856-4F5D-988B-4511C92EC468}" dt="2022-07-06T15:44:56.547" v="0" actId="47"/>
          <pc:sldLayoutMkLst>
            <pc:docMk/>
            <pc:sldMasterMk cId="1176967165" sldId="2147483672"/>
            <pc:sldLayoutMk cId="3884369705" sldId="2147483676"/>
          </pc:sldLayoutMkLst>
        </pc:sldLayoutChg>
        <pc:sldLayoutChg chg="del">
          <pc:chgData name="Karleen Dowden" userId="4d4fd13e-4e6e-4160-ba6e-1a05f43405ec" providerId="ADAL" clId="{52D17DC7-B856-4F5D-988B-4511C92EC468}" dt="2022-07-06T15:44:56.547" v="0" actId="47"/>
          <pc:sldLayoutMkLst>
            <pc:docMk/>
            <pc:sldMasterMk cId="1176967165" sldId="2147483672"/>
            <pc:sldLayoutMk cId="3812307151" sldId="2147483677"/>
          </pc:sldLayoutMkLst>
        </pc:sldLayoutChg>
        <pc:sldLayoutChg chg="del">
          <pc:chgData name="Karleen Dowden" userId="4d4fd13e-4e6e-4160-ba6e-1a05f43405ec" providerId="ADAL" clId="{52D17DC7-B856-4F5D-988B-4511C92EC468}" dt="2022-07-06T15:44:56.547" v="0" actId="47"/>
          <pc:sldLayoutMkLst>
            <pc:docMk/>
            <pc:sldMasterMk cId="1176967165" sldId="2147483672"/>
            <pc:sldLayoutMk cId="672067418" sldId="2147483678"/>
          </pc:sldLayoutMkLst>
        </pc:sldLayoutChg>
        <pc:sldLayoutChg chg="del">
          <pc:chgData name="Karleen Dowden" userId="4d4fd13e-4e6e-4160-ba6e-1a05f43405ec" providerId="ADAL" clId="{52D17DC7-B856-4F5D-988B-4511C92EC468}" dt="2022-07-06T15:44:56.547" v="0" actId="47"/>
          <pc:sldLayoutMkLst>
            <pc:docMk/>
            <pc:sldMasterMk cId="1176967165" sldId="2147483672"/>
            <pc:sldLayoutMk cId="2126530471" sldId="2147483679"/>
          </pc:sldLayoutMkLst>
        </pc:sldLayoutChg>
        <pc:sldLayoutChg chg="del">
          <pc:chgData name="Karleen Dowden" userId="4d4fd13e-4e6e-4160-ba6e-1a05f43405ec" providerId="ADAL" clId="{52D17DC7-B856-4F5D-988B-4511C92EC468}" dt="2022-07-06T15:44:56.547" v="0" actId="47"/>
          <pc:sldLayoutMkLst>
            <pc:docMk/>
            <pc:sldMasterMk cId="1176967165" sldId="2147483672"/>
            <pc:sldLayoutMk cId="3170570478" sldId="2147483680"/>
          </pc:sldLayoutMkLst>
        </pc:sldLayoutChg>
        <pc:sldLayoutChg chg="del">
          <pc:chgData name="Karleen Dowden" userId="4d4fd13e-4e6e-4160-ba6e-1a05f43405ec" providerId="ADAL" clId="{52D17DC7-B856-4F5D-988B-4511C92EC468}" dt="2022-07-06T15:44:56.547" v="0" actId="47"/>
          <pc:sldLayoutMkLst>
            <pc:docMk/>
            <pc:sldMasterMk cId="1176967165" sldId="2147483672"/>
            <pc:sldLayoutMk cId="1896215991" sldId="2147483681"/>
          </pc:sldLayoutMkLst>
        </pc:sldLayoutChg>
        <pc:sldLayoutChg chg="del">
          <pc:chgData name="Karleen Dowden" userId="4d4fd13e-4e6e-4160-ba6e-1a05f43405ec" providerId="ADAL" clId="{52D17DC7-B856-4F5D-988B-4511C92EC468}" dt="2022-07-06T15:44:56.547" v="0" actId="47"/>
          <pc:sldLayoutMkLst>
            <pc:docMk/>
            <pc:sldMasterMk cId="1176967165" sldId="2147483672"/>
            <pc:sldLayoutMk cId="4020993892" sldId="2147483682"/>
          </pc:sldLayoutMkLst>
        </pc:sldLayoutChg>
        <pc:sldLayoutChg chg="del">
          <pc:chgData name="Karleen Dowden" userId="4d4fd13e-4e6e-4160-ba6e-1a05f43405ec" providerId="ADAL" clId="{52D17DC7-B856-4F5D-988B-4511C92EC468}" dt="2022-07-06T15:44:56.547" v="0" actId="47"/>
          <pc:sldLayoutMkLst>
            <pc:docMk/>
            <pc:sldMasterMk cId="1176967165" sldId="2147483672"/>
            <pc:sldLayoutMk cId="663850843" sldId="2147483683"/>
          </pc:sldLayoutMkLst>
        </pc:sldLayoutChg>
        <pc:sldLayoutChg chg="del">
          <pc:chgData name="Karleen Dowden" userId="4d4fd13e-4e6e-4160-ba6e-1a05f43405ec" providerId="ADAL" clId="{52D17DC7-B856-4F5D-988B-4511C92EC468}" dt="2022-07-06T15:44:56.547" v="0" actId="47"/>
          <pc:sldLayoutMkLst>
            <pc:docMk/>
            <pc:sldMasterMk cId="1176967165" sldId="2147483672"/>
            <pc:sldLayoutMk cId="409673203" sldId="2147483684"/>
          </pc:sldLayoutMkLst>
        </pc:sldLayoutChg>
        <pc:sldLayoutChg chg="del">
          <pc:chgData name="Karleen Dowden" userId="4d4fd13e-4e6e-4160-ba6e-1a05f43405ec" providerId="ADAL" clId="{52D17DC7-B856-4F5D-988B-4511C92EC468}" dt="2022-07-06T15:44:56.547" v="0" actId="47"/>
          <pc:sldLayoutMkLst>
            <pc:docMk/>
            <pc:sldMasterMk cId="1176967165" sldId="2147483672"/>
            <pc:sldLayoutMk cId="2688042003" sldId="2147483685"/>
          </pc:sldLayoutMkLst>
        </pc:sldLayoutChg>
        <pc:sldLayoutChg chg="del">
          <pc:chgData name="Karleen Dowden" userId="4d4fd13e-4e6e-4160-ba6e-1a05f43405ec" providerId="ADAL" clId="{52D17DC7-B856-4F5D-988B-4511C92EC468}" dt="2022-07-06T15:44:56.547" v="0" actId="47"/>
          <pc:sldLayoutMkLst>
            <pc:docMk/>
            <pc:sldMasterMk cId="1176967165" sldId="2147483672"/>
            <pc:sldLayoutMk cId="2491608792" sldId="2147483686"/>
          </pc:sldLayoutMkLst>
        </pc:sldLayoutChg>
        <pc:sldLayoutChg chg="del">
          <pc:chgData name="Karleen Dowden" userId="4d4fd13e-4e6e-4160-ba6e-1a05f43405ec" providerId="ADAL" clId="{52D17DC7-B856-4F5D-988B-4511C92EC468}" dt="2022-07-06T15:44:56.547" v="0" actId="47"/>
          <pc:sldLayoutMkLst>
            <pc:docMk/>
            <pc:sldMasterMk cId="1176967165" sldId="2147483672"/>
            <pc:sldLayoutMk cId="106263540" sldId="2147483687"/>
          </pc:sldLayoutMkLst>
        </pc:sldLayoutChg>
        <pc:sldLayoutChg chg="del">
          <pc:chgData name="Karleen Dowden" userId="4d4fd13e-4e6e-4160-ba6e-1a05f43405ec" providerId="ADAL" clId="{52D17DC7-B856-4F5D-988B-4511C92EC468}" dt="2022-07-06T15:44:56.547" v="0" actId="47"/>
          <pc:sldLayoutMkLst>
            <pc:docMk/>
            <pc:sldMasterMk cId="1176967165" sldId="2147483672"/>
            <pc:sldLayoutMk cId="4264711650" sldId="2147483688"/>
          </pc:sldLayoutMkLst>
        </pc:sldLayoutChg>
        <pc:sldLayoutChg chg="del">
          <pc:chgData name="Karleen Dowden" userId="4d4fd13e-4e6e-4160-ba6e-1a05f43405ec" providerId="ADAL" clId="{52D17DC7-B856-4F5D-988B-4511C92EC468}" dt="2022-07-06T15:44:56.547" v="0" actId="47"/>
          <pc:sldLayoutMkLst>
            <pc:docMk/>
            <pc:sldMasterMk cId="1176967165" sldId="2147483672"/>
            <pc:sldLayoutMk cId="4086181675" sldId="2147483689"/>
          </pc:sldLayoutMkLst>
        </pc:sldLayoutChg>
        <pc:sldLayoutChg chg="del">
          <pc:chgData name="Karleen Dowden" userId="4d4fd13e-4e6e-4160-ba6e-1a05f43405ec" providerId="ADAL" clId="{52D17DC7-B856-4F5D-988B-4511C92EC468}" dt="2022-07-06T15:44:56.547" v="0" actId="47"/>
          <pc:sldLayoutMkLst>
            <pc:docMk/>
            <pc:sldMasterMk cId="1176967165" sldId="2147483672"/>
            <pc:sldLayoutMk cId="131989171" sldId="2147483690"/>
          </pc:sldLayoutMkLst>
        </pc:sldLayoutChg>
        <pc:sldLayoutChg chg="del">
          <pc:chgData name="Karleen Dowden" userId="4d4fd13e-4e6e-4160-ba6e-1a05f43405ec" providerId="ADAL" clId="{52D17DC7-B856-4F5D-988B-4511C92EC468}" dt="2022-07-06T15:44:56.547" v="0" actId="47"/>
          <pc:sldLayoutMkLst>
            <pc:docMk/>
            <pc:sldMasterMk cId="1176967165" sldId="2147483672"/>
            <pc:sldLayoutMk cId="2013506292" sldId="2147483691"/>
          </pc:sldLayoutMkLst>
        </pc:sldLayoutChg>
        <pc:sldLayoutChg chg="del">
          <pc:chgData name="Karleen Dowden" userId="4d4fd13e-4e6e-4160-ba6e-1a05f43405ec" providerId="ADAL" clId="{52D17DC7-B856-4F5D-988B-4511C92EC468}" dt="2022-07-06T15:44:56.547" v="0" actId="47"/>
          <pc:sldLayoutMkLst>
            <pc:docMk/>
            <pc:sldMasterMk cId="1176967165" sldId="2147483672"/>
            <pc:sldLayoutMk cId="1252134889" sldId="214748369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706DA-9522-48ED-8578-F8E2C62F51F1}" type="datetimeFigureOut">
              <a:rPr lang="en-GB" smtClean="0"/>
              <a:t>26/07/2022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01DF1-F613-4D2F-95A2-E80FEA28EA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518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6D6245-9953-4625-9B08-6925A0C2DD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1227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Partnerships team to input their standard FW pitch - as appropriate</a:t>
            </a:r>
          </a:p>
          <a:p>
            <a:br>
              <a:rPr lang="en-US"/>
            </a:b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701DF1-F613-4D2F-95A2-E80FEA28EAA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769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701DF1-F613-4D2F-95A2-E80FEA28EAA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864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7C2F08-F948-41DE-9E53-847D7F0E5C3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108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6D6245-9953-4625-9B08-6925A0C2DD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1368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D5FB784-545D-4E05-B8CB-B450CE7E6A3C}"/>
              </a:ext>
            </a:extLst>
          </p:cNvPr>
          <p:cNvSpPr/>
          <p:nvPr userDrawn="1"/>
        </p:nvSpPr>
        <p:spPr>
          <a:xfrm>
            <a:off x="4076054" y="2826327"/>
            <a:ext cx="8115946" cy="4031673"/>
          </a:xfrm>
          <a:custGeom>
            <a:avLst/>
            <a:gdLst>
              <a:gd name="connsiteX0" fmla="*/ 0 w 8115946"/>
              <a:gd name="connsiteY0" fmla="*/ 0 h 4031673"/>
              <a:gd name="connsiteX1" fmla="*/ 8115946 w 8115946"/>
              <a:gd name="connsiteY1" fmla="*/ 0 h 4031673"/>
              <a:gd name="connsiteX2" fmla="*/ 8115946 w 8115946"/>
              <a:gd name="connsiteY2" fmla="*/ 4031673 h 4031673"/>
              <a:gd name="connsiteX3" fmla="*/ 0 w 8115946"/>
              <a:gd name="connsiteY3" fmla="*/ 4031673 h 4031673"/>
              <a:gd name="connsiteX4" fmla="*/ 0 w 8115946"/>
              <a:gd name="connsiteY4" fmla="*/ 0 h 4031673"/>
              <a:gd name="connsiteX0" fmla="*/ 0 w 8115946"/>
              <a:gd name="connsiteY0" fmla="*/ 4031673 h 4031673"/>
              <a:gd name="connsiteX1" fmla="*/ 8115946 w 8115946"/>
              <a:gd name="connsiteY1" fmla="*/ 0 h 4031673"/>
              <a:gd name="connsiteX2" fmla="*/ 8115946 w 8115946"/>
              <a:gd name="connsiteY2" fmla="*/ 4031673 h 4031673"/>
              <a:gd name="connsiteX3" fmla="*/ 0 w 8115946"/>
              <a:gd name="connsiteY3" fmla="*/ 4031673 h 403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15946" h="4031673">
                <a:moveTo>
                  <a:pt x="0" y="4031673"/>
                </a:moveTo>
                <a:lnTo>
                  <a:pt x="8115946" y="0"/>
                </a:lnTo>
                <a:lnTo>
                  <a:pt x="8115946" y="4031673"/>
                </a:lnTo>
                <a:lnTo>
                  <a:pt x="0" y="40316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A3DA8B-2ED0-486B-8F11-9CFD38751A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997527"/>
            <a:ext cx="8628873" cy="1828800"/>
          </a:xfrm>
        </p:spPr>
        <p:txBody>
          <a:bodyPr anchor="t">
            <a:normAutofit/>
          </a:bodyPr>
          <a:lstStyle>
            <a:lvl1pPr algn="l">
              <a:lnSpc>
                <a:spcPts val="7000"/>
              </a:lnSpc>
              <a:defRPr sz="6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027A46-1D98-4D94-9A98-8E3B50E795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000" y="3034145"/>
            <a:ext cx="7811455" cy="2223655"/>
          </a:xfrm>
        </p:spPr>
        <p:txBody>
          <a:bodyPr anchor="t"/>
          <a:lstStyle>
            <a:lvl1pPr marL="0" indent="0" algn="l">
              <a:lnSpc>
                <a:spcPts val="2600"/>
              </a:lnSpc>
              <a:spcAft>
                <a:spcPts val="0"/>
              </a:spcAft>
              <a:buNone/>
              <a:defRPr sz="23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EFB9301-2E34-4F6E-98E4-D90A77CBCC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2000" y="5861050"/>
            <a:ext cx="4364036" cy="396000"/>
          </a:xfrm>
        </p:spPr>
        <p:txBody>
          <a:bodyPr>
            <a:normAutofit/>
          </a:bodyPr>
          <a:lstStyle>
            <a:lvl1pPr>
              <a:lnSpc>
                <a:spcPts val="2600"/>
              </a:lnSpc>
              <a:spcAft>
                <a:spcPts val="0"/>
              </a:spcAft>
              <a:defRPr sz="2300" b="1"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97DFDD-244E-40F2-B167-68ADEE2052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722" y="432000"/>
            <a:ext cx="2048540" cy="651600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CF3F1DF-EF9B-4426-BEDF-593D9BD5C9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1999" y="6234300"/>
            <a:ext cx="4364037" cy="42136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lnSpc>
                <a:spcPts val="2300"/>
              </a:lnSpc>
              <a:defRPr sz="2300">
                <a:solidFill>
                  <a:schemeClr val="tx1"/>
                </a:solidFill>
              </a:defRPr>
            </a:lvl1pPr>
          </a:lstStyle>
          <a:p>
            <a:fld id="{31E9F5A1-4868-495E-B283-469ACC4CDC4D}" type="datetime3">
              <a:rPr lang="en-GB" smtClean="0"/>
              <a:t>26 July, 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412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1D75B-43B4-4E59-8CF7-8973234A6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2D897-FB97-4D1A-A23B-A8C4A6079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FFD1F-E11F-4BEE-B1E8-6E12C9316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[Document title]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42653-082E-499A-8B0E-DDA1FF5A0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52B25-2BA5-41FF-9718-90E0D58FDD6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1F8281-CF42-4DBC-BA42-8A5D511F84BA}"/>
              </a:ext>
            </a:extLst>
          </p:cNvPr>
          <p:cNvSpPr txBox="1"/>
          <p:nvPr userDrawn="1"/>
        </p:nvSpPr>
        <p:spPr>
          <a:xfrm>
            <a:off x="432000" y="6330804"/>
            <a:ext cx="2268842" cy="36512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1200" b="1">
                <a:solidFill>
                  <a:schemeClr val="bg2"/>
                </a:solidFill>
              </a:rPr>
              <a:t>Money and Pensions Service</a:t>
            </a:r>
          </a:p>
        </p:txBody>
      </p:sp>
      <p:pic>
        <p:nvPicPr>
          <p:cNvPr id="8" name="Picture 7" descr="A picture containing object&#10;&#10;Description automatically generated">
            <a:extLst>
              <a:ext uri="{FF2B5EF4-FFF2-40B4-BE49-F238E27FC236}">
                <a16:creationId xmlns:a16="http://schemas.microsoft.com/office/drawing/2014/main" id="{E683D77A-5870-4571-93F6-F1777CE20D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200" y="432000"/>
            <a:ext cx="2048260" cy="65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959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&amp; Pull-out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1D75B-43B4-4E59-8CF7-8973234A6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FFD1F-E11F-4BEE-B1E8-6E12C9316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[Document title]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42653-082E-499A-8B0E-DDA1FF5A0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52B25-2BA5-41FF-9718-90E0D58FDD6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1F8281-CF42-4DBC-BA42-8A5D511F84BA}"/>
              </a:ext>
            </a:extLst>
          </p:cNvPr>
          <p:cNvSpPr txBox="1"/>
          <p:nvPr userDrawn="1"/>
        </p:nvSpPr>
        <p:spPr>
          <a:xfrm>
            <a:off x="432000" y="6330804"/>
            <a:ext cx="2268842" cy="36512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1200" b="1">
                <a:solidFill>
                  <a:schemeClr val="bg2"/>
                </a:solidFill>
              </a:rPr>
              <a:t>Money and Pensions Service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F6B6762-CF42-4F7F-88F0-8AA1324C6D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40589" y="1978025"/>
            <a:ext cx="3640250" cy="4198938"/>
          </a:xfrm>
        </p:spPr>
        <p:txBody>
          <a:bodyPr>
            <a:normAutofit/>
          </a:bodyPr>
          <a:lstStyle>
            <a:lvl1pPr>
              <a:lnSpc>
                <a:spcPts val="2700"/>
              </a:lnSpc>
              <a:spcAft>
                <a:spcPts val="0"/>
              </a:spcAft>
              <a:defRPr sz="2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E228F7C-8A02-4885-BA00-56CD177858D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1799" y="1978025"/>
            <a:ext cx="7527977" cy="4198938"/>
          </a:xfrm>
        </p:spPr>
        <p:txBody>
          <a:bodyPr numCol="2" spcCol="21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9" name="Picture 8" descr="A picture containing object&#10;&#10;Description automatically generated">
            <a:extLst>
              <a:ext uri="{FF2B5EF4-FFF2-40B4-BE49-F238E27FC236}">
                <a16:creationId xmlns:a16="http://schemas.microsoft.com/office/drawing/2014/main" id="{7A8F6E86-611E-4D5F-8856-EC48109341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200" y="432000"/>
            <a:ext cx="2048260" cy="65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885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&amp; Pull-out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1D75B-43B4-4E59-8CF7-8973234A6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2D897-FB97-4D1A-A23B-A8C4A6079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978701"/>
            <a:ext cx="6674653" cy="4198261"/>
          </a:xfrm>
        </p:spPr>
        <p:txBody>
          <a:bodyPr numCol="1" spc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FFD1F-E11F-4BEE-B1E8-6E12C9316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[Document title]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42653-082E-499A-8B0E-DDA1FF5A0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52B25-2BA5-41FF-9718-90E0D58FDD6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1F8281-CF42-4DBC-BA42-8A5D511F84BA}"/>
              </a:ext>
            </a:extLst>
          </p:cNvPr>
          <p:cNvSpPr txBox="1"/>
          <p:nvPr userDrawn="1"/>
        </p:nvSpPr>
        <p:spPr>
          <a:xfrm>
            <a:off x="432000" y="6330804"/>
            <a:ext cx="2268842" cy="36512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1200" b="1">
                <a:solidFill>
                  <a:schemeClr val="bg2"/>
                </a:solidFill>
              </a:rPr>
              <a:t>Money and Pensions Service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F6B6762-CF42-4F7F-88F0-8AA1324C6D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40589" y="1978025"/>
            <a:ext cx="3640250" cy="4198938"/>
          </a:xfrm>
        </p:spPr>
        <p:txBody>
          <a:bodyPr>
            <a:normAutofit/>
          </a:bodyPr>
          <a:lstStyle>
            <a:lvl1pPr>
              <a:lnSpc>
                <a:spcPts val="2700"/>
              </a:lnSpc>
              <a:spcAft>
                <a:spcPts val="0"/>
              </a:spcAft>
              <a:defRPr sz="2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 descr="A picture containing object&#10;&#10;Description automatically generated">
            <a:extLst>
              <a:ext uri="{FF2B5EF4-FFF2-40B4-BE49-F238E27FC236}">
                <a16:creationId xmlns:a16="http://schemas.microsoft.com/office/drawing/2014/main" id="{4A32101F-F54F-42AA-8341-C76B5B2909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200" y="432000"/>
            <a:ext cx="2048260" cy="65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621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&amp;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1D75B-43B4-4E59-8CF7-8973234A6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2D897-FB97-4D1A-A23B-A8C4A6079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2677" y="1978701"/>
            <a:ext cx="5942250" cy="4198261"/>
          </a:xfrm>
        </p:spPr>
        <p:txBody>
          <a:bodyPr numCol="1" spcCol="0"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FFD1F-E11F-4BEE-B1E8-6E12C9316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[Document title]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42653-082E-499A-8B0E-DDA1FF5A0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52B25-2BA5-41FF-9718-90E0D58FDD6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1F8281-CF42-4DBC-BA42-8A5D511F84BA}"/>
              </a:ext>
            </a:extLst>
          </p:cNvPr>
          <p:cNvSpPr txBox="1"/>
          <p:nvPr userDrawn="1"/>
        </p:nvSpPr>
        <p:spPr>
          <a:xfrm>
            <a:off x="432000" y="6330804"/>
            <a:ext cx="2268842" cy="36512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1200" b="1">
                <a:solidFill>
                  <a:schemeClr val="bg2"/>
                </a:solidFill>
              </a:rPr>
              <a:t>Money and Pensions Service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F6B6762-CF42-4F7F-88F0-8AA1324C6D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6414" y="5403331"/>
            <a:ext cx="1384428" cy="773631"/>
          </a:xfrm>
        </p:spPr>
        <p:txBody>
          <a:bodyPr>
            <a:normAutofit/>
          </a:bodyPr>
          <a:lstStyle>
            <a:lvl1pPr>
              <a:lnSpc>
                <a:spcPts val="1800"/>
              </a:lnSpc>
              <a:spcAft>
                <a:spcPts val="0"/>
              </a:spcAft>
              <a:defRPr sz="16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EE642DB7-A239-4E62-9373-2C8238116CA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84598" y="5400743"/>
            <a:ext cx="996984" cy="773631"/>
          </a:xfrm>
        </p:spPr>
        <p:txBody>
          <a:bodyPr>
            <a:normAutofit/>
          </a:bodyPr>
          <a:lstStyle>
            <a:lvl1pPr>
              <a:lnSpc>
                <a:spcPts val="1800"/>
              </a:lnSpc>
              <a:spcAft>
                <a:spcPts val="0"/>
              </a:spcAft>
              <a:defRPr sz="16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E4395C05-3680-4FF4-BE5B-E89F721A6C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80321" y="5400743"/>
            <a:ext cx="915661" cy="773631"/>
          </a:xfrm>
        </p:spPr>
        <p:txBody>
          <a:bodyPr>
            <a:normAutofit/>
          </a:bodyPr>
          <a:lstStyle>
            <a:lvl1pPr>
              <a:lnSpc>
                <a:spcPts val="1800"/>
              </a:lnSpc>
              <a:spcAft>
                <a:spcPts val="0"/>
              </a:spcAft>
              <a:defRPr sz="16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969BE2A-3E2F-4122-AFC9-7D0D9EF5A5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95982" y="5400743"/>
            <a:ext cx="863029" cy="773631"/>
          </a:xfrm>
        </p:spPr>
        <p:txBody>
          <a:bodyPr>
            <a:normAutofit/>
          </a:bodyPr>
          <a:lstStyle>
            <a:lvl1pPr>
              <a:lnSpc>
                <a:spcPts val="1800"/>
              </a:lnSpc>
              <a:spcAft>
                <a:spcPts val="0"/>
              </a:spcAft>
              <a:defRPr sz="16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2" name="Picture 11" descr="A picture containing object&#10;&#10;Description automatically generated">
            <a:extLst>
              <a:ext uri="{FF2B5EF4-FFF2-40B4-BE49-F238E27FC236}">
                <a16:creationId xmlns:a16="http://schemas.microsoft.com/office/drawing/2014/main" id="{2BA8F0AD-ACD8-41D9-856B-6641B54C28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200" y="432000"/>
            <a:ext cx="2048260" cy="65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66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&amp;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1D75B-43B4-4E59-8CF7-8973234A6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79685"/>
            <a:ext cx="5492551" cy="12110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2D897-FB97-4D1A-A23B-A8C4A6079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1" y="1978701"/>
            <a:ext cx="5492550" cy="4198261"/>
          </a:xfrm>
        </p:spPr>
        <p:txBody>
          <a:bodyPr numCol="1" spc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FFD1F-E11F-4BEE-B1E8-6E12C9316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[Document title]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42653-082E-499A-8B0E-DDA1FF5A0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52B25-2BA5-41FF-9718-90E0D58FDD6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1F8281-CF42-4DBC-BA42-8A5D511F84BA}"/>
              </a:ext>
            </a:extLst>
          </p:cNvPr>
          <p:cNvSpPr txBox="1"/>
          <p:nvPr userDrawn="1"/>
        </p:nvSpPr>
        <p:spPr>
          <a:xfrm>
            <a:off x="432000" y="6330804"/>
            <a:ext cx="2268842" cy="36512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1200" b="1">
                <a:solidFill>
                  <a:schemeClr val="bg2"/>
                </a:solidFill>
              </a:rPr>
              <a:t>Money and Pensions Service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D40BDAD-9338-4980-AA7B-5FF26AED4B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2200" y="0"/>
            <a:ext cx="6019800" cy="6858000"/>
          </a:xfrm>
        </p:spPr>
        <p:txBody>
          <a:bodyPr anchor="ctr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8" name="Picture 7" descr="A picture containing object&#10;&#10;Description automatically generated">
            <a:extLst>
              <a:ext uri="{FF2B5EF4-FFF2-40B4-BE49-F238E27FC236}">
                <a16:creationId xmlns:a16="http://schemas.microsoft.com/office/drawing/2014/main" id="{34A9A1F9-04C3-4580-85B6-F53B44FA54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200" y="432000"/>
            <a:ext cx="2048260" cy="65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408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&amp; Image B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1D75B-43B4-4E59-8CF7-8973234A6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79685"/>
            <a:ext cx="5492551" cy="121100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2D897-FB97-4D1A-A23B-A8C4A6079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1" y="1978701"/>
            <a:ext cx="5492550" cy="4198261"/>
          </a:xfrm>
        </p:spPr>
        <p:txBody>
          <a:bodyPr numCol="1" spcCol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FFD1F-E11F-4BEE-B1E8-6E12C9316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[Document title]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42653-082E-499A-8B0E-DDA1FF5A0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5452B25-2BA5-41FF-9718-90E0D58FDD6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1F8281-CF42-4DBC-BA42-8A5D511F84BA}"/>
              </a:ext>
            </a:extLst>
          </p:cNvPr>
          <p:cNvSpPr txBox="1"/>
          <p:nvPr userDrawn="1"/>
        </p:nvSpPr>
        <p:spPr>
          <a:xfrm>
            <a:off x="432000" y="6330804"/>
            <a:ext cx="2268842" cy="36512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1200" b="1">
                <a:solidFill>
                  <a:schemeClr val="tx1"/>
                </a:solidFill>
              </a:rPr>
              <a:t>Money and Pensions Service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D40BDAD-9338-4980-AA7B-5FF26AED4B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2200" y="0"/>
            <a:ext cx="6019800" cy="6858000"/>
          </a:xfrm>
        </p:spPr>
        <p:txBody>
          <a:bodyPr anchor="ctr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313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&amp; Imag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D40BDAD-9338-4980-AA7B-5FF26AED4B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429000"/>
            <a:ext cx="12192000" cy="3429000"/>
          </a:xfrm>
        </p:spPr>
        <p:txBody>
          <a:bodyPr anchor="ctr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61D75B-43B4-4E59-8CF7-8973234A6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79685"/>
            <a:ext cx="5492551" cy="12110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2D897-FB97-4D1A-A23B-A8C4A6079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1" y="1978701"/>
            <a:ext cx="5492550" cy="1370289"/>
          </a:xfrm>
        </p:spPr>
        <p:txBody>
          <a:bodyPr numCol="1" spc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FFD1F-E11F-4BEE-B1E8-6E12C9316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[Document title]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42653-082E-499A-8B0E-DDA1FF5A0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5452B25-2BA5-41FF-9718-90E0D58FDD6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E3735CB-0B70-4F6D-AD7E-7D0683B894D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95059" y="491490"/>
            <a:ext cx="5731897" cy="2846070"/>
          </a:xfrm>
        </p:spPr>
        <p:txBody>
          <a:bodyPr numCol="1" spcCol="0"/>
          <a:lstStyle>
            <a:lvl1pPr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1A72F10-40F8-4F90-AFA8-0C89114F9C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2000" y="6330804"/>
            <a:ext cx="2570163" cy="365125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Money and Pensions Service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846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&amp; Image 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D40BDAD-9338-4980-AA7B-5FF26AED4B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429000"/>
            <a:ext cx="12192000" cy="3429000"/>
          </a:xfrm>
        </p:spPr>
        <p:txBody>
          <a:bodyPr anchor="ctr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3E5523D-C773-40E2-B851-BF2149E5A4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2000" y="6330804"/>
            <a:ext cx="2570163" cy="365125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Money and Pensions Service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61D75B-43B4-4E59-8CF7-8973234A6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79685"/>
            <a:ext cx="5492551" cy="121100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2D897-FB97-4D1A-A23B-A8C4A6079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1" y="1978701"/>
            <a:ext cx="5492550" cy="1370289"/>
          </a:xfrm>
        </p:spPr>
        <p:txBody>
          <a:bodyPr numCol="1" spcCol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FFD1F-E11F-4BEE-B1E8-6E12C9316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[Document title]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42653-082E-499A-8B0E-DDA1FF5A0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5452B25-2BA5-41FF-9718-90E0D58FDD6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E3735CB-0B70-4F6D-AD7E-7D0683B894D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95059" y="491490"/>
            <a:ext cx="5731897" cy="2846070"/>
          </a:xfrm>
        </p:spPr>
        <p:txBody>
          <a:bodyPr numCol="1" spcCol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709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1D75B-43B4-4E59-8CF7-8973234A6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FFD1F-E11F-4BEE-B1E8-6E12C9316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[Document title]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42653-082E-499A-8B0E-DDA1FF5A0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52B25-2BA5-41FF-9718-90E0D58FDD6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1F8281-CF42-4DBC-BA42-8A5D511F84BA}"/>
              </a:ext>
            </a:extLst>
          </p:cNvPr>
          <p:cNvSpPr txBox="1"/>
          <p:nvPr userDrawn="1"/>
        </p:nvSpPr>
        <p:spPr>
          <a:xfrm>
            <a:off x="432000" y="6330804"/>
            <a:ext cx="2268842" cy="36512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1200" b="1">
                <a:solidFill>
                  <a:schemeClr val="bg2"/>
                </a:solidFill>
              </a:rPr>
              <a:t>Money and Pensions Service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F6B6762-CF42-4F7F-88F0-8AA1324C6D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58299" y="4645566"/>
            <a:ext cx="1859532" cy="921045"/>
          </a:xfrm>
        </p:spPr>
        <p:txBody>
          <a:bodyPr>
            <a:normAutofit/>
          </a:bodyPr>
          <a:lstStyle>
            <a:lvl1pPr>
              <a:lnSpc>
                <a:spcPts val="1800"/>
              </a:lnSpc>
              <a:spcAft>
                <a:spcPts val="0"/>
              </a:spcAft>
              <a:defRPr sz="16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EE642DB7-A239-4E62-9373-2C8238116CA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56593" y="4645565"/>
            <a:ext cx="1859532" cy="921046"/>
          </a:xfrm>
        </p:spPr>
        <p:txBody>
          <a:bodyPr>
            <a:normAutofit/>
          </a:bodyPr>
          <a:lstStyle>
            <a:lvl1pPr>
              <a:lnSpc>
                <a:spcPts val="1800"/>
              </a:lnSpc>
              <a:spcAft>
                <a:spcPts val="0"/>
              </a:spcAft>
              <a:defRPr sz="16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E4395C05-3680-4FF4-BE5B-E89F721A6C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58299" y="3732364"/>
            <a:ext cx="1578796" cy="773631"/>
          </a:xfrm>
        </p:spPr>
        <p:txBody>
          <a:bodyPr>
            <a:noAutofit/>
          </a:bodyPr>
          <a:lstStyle>
            <a:lvl1pPr>
              <a:lnSpc>
                <a:spcPts val="7000"/>
              </a:lnSpc>
              <a:spcAft>
                <a:spcPts val="0"/>
              </a:spcAft>
              <a:defRPr sz="7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00%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12C2825E-20E8-4600-AD69-BFFEF1A9588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56593" y="3732363"/>
            <a:ext cx="1578796" cy="773631"/>
          </a:xfrm>
        </p:spPr>
        <p:txBody>
          <a:bodyPr>
            <a:noAutofit/>
          </a:bodyPr>
          <a:lstStyle>
            <a:lvl1pPr>
              <a:lnSpc>
                <a:spcPts val="7000"/>
              </a:lnSpc>
              <a:spcAft>
                <a:spcPts val="0"/>
              </a:spcAft>
              <a:defRPr sz="7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00%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38517BAA-BD77-49B0-8280-51A01C3BD49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17095" y="2016000"/>
            <a:ext cx="1223999" cy="372734"/>
          </a:xfrm>
          <a:solidFill>
            <a:schemeClr val="accent1"/>
          </a:solidFill>
        </p:spPr>
        <p:txBody>
          <a:bodyPr lIns="72000" anchor="ctr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6FE36CF7-D727-484F-ACCA-68023460485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605033" y="2016000"/>
            <a:ext cx="1224000" cy="372734"/>
          </a:xfrm>
          <a:solidFill>
            <a:schemeClr val="accent1"/>
          </a:solidFill>
        </p:spPr>
        <p:txBody>
          <a:bodyPr rIns="72000" anchor="ctr"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0CE0F5FA-3BEC-4814-80A8-2E7F8D387CE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17095" y="2525158"/>
            <a:ext cx="1223999" cy="372734"/>
          </a:xfrm>
          <a:solidFill>
            <a:schemeClr val="accent1"/>
          </a:solidFill>
        </p:spPr>
        <p:txBody>
          <a:bodyPr lIns="72000" anchor="ctr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A1E25ED4-A756-4D6F-9FA2-07BD64AAE6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605033" y="2525158"/>
            <a:ext cx="1224000" cy="372734"/>
          </a:xfrm>
          <a:solidFill>
            <a:schemeClr val="accent1"/>
          </a:solidFill>
        </p:spPr>
        <p:txBody>
          <a:bodyPr rIns="72000" anchor="ctr"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A2E8750F-1C86-4B15-AA93-8D98885935C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17095" y="3034316"/>
            <a:ext cx="2115898" cy="372734"/>
          </a:xfrm>
          <a:solidFill>
            <a:schemeClr val="accent2"/>
          </a:solidFill>
        </p:spPr>
        <p:txBody>
          <a:bodyPr lIns="72000" anchor="ctr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1AF9F824-50A3-4FF3-A8CB-4479B11FC81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97749" y="3034316"/>
            <a:ext cx="2268843" cy="372734"/>
          </a:xfrm>
          <a:solidFill>
            <a:schemeClr val="accent2"/>
          </a:solidFill>
        </p:spPr>
        <p:txBody>
          <a:bodyPr rIns="72000" anchor="ctr"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A3BC5504-A1E5-46A7-9C75-A3BA1AE01C2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17095" y="3545995"/>
            <a:ext cx="2115898" cy="372734"/>
          </a:xfrm>
          <a:solidFill>
            <a:schemeClr val="accent1"/>
          </a:solidFill>
        </p:spPr>
        <p:txBody>
          <a:bodyPr lIns="72000" anchor="ctr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923C1C37-9D14-4FF6-BFFB-46657A85197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397749" y="3545995"/>
            <a:ext cx="2268843" cy="372734"/>
          </a:xfrm>
          <a:solidFill>
            <a:schemeClr val="accent1"/>
          </a:solidFill>
        </p:spPr>
        <p:txBody>
          <a:bodyPr rIns="72000" anchor="ctr"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167B0A7A-7BBA-408D-B37D-332CE3A1431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90244" y="4052632"/>
            <a:ext cx="1786759" cy="372734"/>
          </a:xfrm>
          <a:solidFill>
            <a:schemeClr val="accent1"/>
          </a:solidFill>
        </p:spPr>
        <p:txBody>
          <a:bodyPr lIns="72000" anchor="ctr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0AB3456D-39A1-49F8-9B4C-CEE2F2932FA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007476" y="4052632"/>
            <a:ext cx="1786759" cy="372734"/>
          </a:xfrm>
          <a:solidFill>
            <a:schemeClr val="accent1"/>
          </a:solidFill>
        </p:spPr>
        <p:txBody>
          <a:bodyPr rIns="72000" anchor="ctr"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0A87370B-6171-48A7-8A51-9F1D1AFD95A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11840" y="4555964"/>
            <a:ext cx="1187937" cy="372734"/>
          </a:xfrm>
          <a:solidFill>
            <a:schemeClr val="accent1"/>
          </a:solidFill>
        </p:spPr>
        <p:txBody>
          <a:bodyPr lIns="72000" anchor="ctr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756EA517-843A-4F73-AB82-53F7DCEA55E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475876" y="4555964"/>
            <a:ext cx="921874" cy="372734"/>
          </a:xfrm>
          <a:solidFill>
            <a:schemeClr val="accent1"/>
          </a:solidFill>
        </p:spPr>
        <p:txBody>
          <a:bodyPr rIns="72000" anchor="ctr"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921F0001-9DC1-4EFB-823B-EB69EFFF11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77065" y="5035695"/>
            <a:ext cx="1223999" cy="372734"/>
          </a:xfrm>
          <a:solidFill>
            <a:schemeClr val="accent1"/>
          </a:solidFill>
        </p:spPr>
        <p:txBody>
          <a:bodyPr lIns="72000" anchor="ctr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27724CEB-4CD0-46BF-AD3B-3FF6EE63CDA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565003" y="5035695"/>
            <a:ext cx="1094114" cy="372734"/>
          </a:xfrm>
          <a:solidFill>
            <a:schemeClr val="accent1"/>
          </a:solidFill>
        </p:spPr>
        <p:txBody>
          <a:bodyPr rIns="72000" anchor="ctr"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D42C5A3D-D9A0-4531-A41E-C3A857476BC7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457949" y="1892300"/>
            <a:ext cx="1785539" cy="165417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8" name="Picture Placeholder 26">
            <a:extLst>
              <a:ext uri="{FF2B5EF4-FFF2-40B4-BE49-F238E27FC236}">
                <a16:creationId xmlns:a16="http://schemas.microsoft.com/office/drawing/2014/main" id="{44A3A4EE-BC4B-447A-A4F9-DCEA5E5FAA83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801427" y="1969857"/>
            <a:ext cx="1785540" cy="165417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29" name="Picture 28" descr="A picture containing object&#10;&#10;Description automatically generated">
            <a:extLst>
              <a:ext uri="{FF2B5EF4-FFF2-40B4-BE49-F238E27FC236}">
                <a16:creationId xmlns:a16="http://schemas.microsoft.com/office/drawing/2014/main" id="{5A7012EF-0120-47AC-9138-CE26D01283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200" y="432000"/>
            <a:ext cx="2048260" cy="65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86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XL 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3DA8B-2ED0-486B-8F11-9CFD38751A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81563" y="3391637"/>
            <a:ext cx="8628873" cy="1828800"/>
          </a:xfrm>
        </p:spPr>
        <p:txBody>
          <a:bodyPr anchor="t">
            <a:normAutofit/>
          </a:bodyPr>
          <a:lstStyle>
            <a:lvl1pPr algn="ctr">
              <a:lnSpc>
                <a:spcPts val="7000"/>
              </a:lnSpc>
              <a:defRPr sz="6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027A46-1D98-4D94-9A98-8E3B50E795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1563" y="5220437"/>
            <a:ext cx="8628873" cy="953761"/>
          </a:xfrm>
        </p:spPr>
        <p:txBody>
          <a:bodyPr anchor="t"/>
          <a:lstStyle>
            <a:lvl1pPr marL="0" indent="0" algn="ctr">
              <a:lnSpc>
                <a:spcPts val="2600"/>
              </a:lnSpc>
              <a:spcAft>
                <a:spcPts val="0"/>
              </a:spcAft>
              <a:buNone/>
              <a:defRPr sz="2300"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126752ED-E7B1-4342-B1DE-DFAD1BC050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2000" y="5861050"/>
            <a:ext cx="4364036" cy="396000"/>
          </a:xfrm>
        </p:spPr>
        <p:txBody>
          <a:bodyPr>
            <a:normAutofit/>
          </a:bodyPr>
          <a:lstStyle>
            <a:lvl1pPr>
              <a:lnSpc>
                <a:spcPts val="2600"/>
              </a:lnSpc>
              <a:spcAft>
                <a:spcPts val="0"/>
              </a:spcAft>
              <a:defRPr sz="2300" b="1">
                <a:solidFill>
                  <a:schemeClr val="bg2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78B2DAE-3E83-48C0-9D92-EBFEA2BEDD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1999" y="6234300"/>
            <a:ext cx="4364037" cy="42136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lnSpc>
                <a:spcPts val="2300"/>
              </a:lnSpc>
              <a:defRPr sz="2300">
                <a:solidFill>
                  <a:schemeClr val="bg2"/>
                </a:solidFill>
              </a:defRPr>
            </a:lvl1pPr>
          </a:lstStyle>
          <a:p>
            <a:fld id="{31E9F5A1-4868-495E-B283-469ACC4CDC4D}" type="datetime3">
              <a:rPr lang="en-GB" smtClean="0"/>
              <a:pPr/>
              <a:t>26 July, 2022</a:t>
            </a:fld>
            <a:endParaRPr lang="en-GB"/>
          </a:p>
        </p:txBody>
      </p:sp>
      <p:pic>
        <p:nvPicPr>
          <p:cNvPr id="6" name="Picture 5" descr="A picture containing object&#10;&#10;Description automatically generated">
            <a:extLst>
              <a:ext uri="{FF2B5EF4-FFF2-40B4-BE49-F238E27FC236}">
                <a16:creationId xmlns:a16="http://schemas.microsoft.com/office/drawing/2014/main" id="{A1070BB5-D59C-4DDC-B513-859B98C81C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209" y="988044"/>
            <a:ext cx="4968000" cy="158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802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D5FB784-545D-4E05-B8CB-B450CE7E6A3C}"/>
              </a:ext>
            </a:extLst>
          </p:cNvPr>
          <p:cNvSpPr/>
          <p:nvPr userDrawn="1"/>
        </p:nvSpPr>
        <p:spPr>
          <a:xfrm>
            <a:off x="4076054" y="2826327"/>
            <a:ext cx="8115946" cy="4031673"/>
          </a:xfrm>
          <a:custGeom>
            <a:avLst/>
            <a:gdLst>
              <a:gd name="connsiteX0" fmla="*/ 0 w 8115946"/>
              <a:gd name="connsiteY0" fmla="*/ 0 h 4031673"/>
              <a:gd name="connsiteX1" fmla="*/ 8115946 w 8115946"/>
              <a:gd name="connsiteY1" fmla="*/ 0 h 4031673"/>
              <a:gd name="connsiteX2" fmla="*/ 8115946 w 8115946"/>
              <a:gd name="connsiteY2" fmla="*/ 4031673 h 4031673"/>
              <a:gd name="connsiteX3" fmla="*/ 0 w 8115946"/>
              <a:gd name="connsiteY3" fmla="*/ 4031673 h 4031673"/>
              <a:gd name="connsiteX4" fmla="*/ 0 w 8115946"/>
              <a:gd name="connsiteY4" fmla="*/ 0 h 4031673"/>
              <a:gd name="connsiteX0" fmla="*/ 0 w 8115946"/>
              <a:gd name="connsiteY0" fmla="*/ 4031673 h 4031673"/>
              <a:gd name="connsiteX1" fmla="*/ 8115946 w 8115946"/>
              <a:gd name="connsiteY1" fmla="*/ 0 h 4031673"/>
              <a:gd name="connsiteX2" fmla="*/ 8115946 w 8115946"/>
              <a:gd name="connsiteY2" fmla="*/ 4031673 h 4031673"/>
              <a:gd name="connsiteX3" fmla="*/ 0 w 8115946"/>
              <a:gd name="connsiteY3" fmla="*/ 4031673 h 403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15946" h="4031673">
                <a:moveTo>
                  <a:pt x="0" y="4031673"/>
                </a:moveTo>
                <a:lnTo>
                  <a:pt x="8115946" y="0"/>
                </a:lnTo>
                <a:lnTo>
                  <a:pt x="8115946" y="4031673"/>
                </a:lnTo>
                <a:lnTo>
                  <a:pt x="0" y="40316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A3DA8B-2ED0-486B-8F11-9CFD38751A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853149"/>
            <a:ext cx="8628873" cy="1828800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10000">
                <a:solidFill>
                  <a:schemeClr val="tx1"/>
                </a:solidFill>
              </a:defRPr>
            </a:lvl1pPr>
          </a:lstStyle>
          <a:p>
            <a:r>
              <a:rPr lang="en-US"/>
              <a:t>Thank you 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027A46-1D98-4D94-9A98-8E3B50E795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000" y="4539916"/>
            <a:ext cx="5246905" cy="1524000"/>
          </a:xfrm>
        </p:spPr>
        <p:txBody>
          <a:bodyPr anchor="t"/>
          <a:lstStyle>
            <a:lvl1pPr marL="0" indent="0" algn="l">
              <a:lnSpc>
                <a:spcPts val="2600"/>
              </a:lnSpc>
              <a:spcAft>
                <a:spcPts val="0"/>
              </a:spcAft>
              <a:buNone/>
              <a:defRPr sz="23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97DFDD-244E-40F2-B167-68ADEE2052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722" y="432000"/>
            <a:ext cx="2048260" cy="65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94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3DA8B-2ED0-486B-8F11-9CFD38751A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81563" y="3600183"/>
            <a:ext cx="8628873" cy="953761"/>
          </a:xfrm>
        </p:spPr>
        <p:txBody>
          <a:bodyPr anchor="t">
            <a:normAutofit/>
          </a:bodyPr>
          <a:lstStyle>
            <a:lvl1pPr algn="ctr">
              <a:lnSpc>
                <a:spcPts val="7000"/>
              </a:lnSpc>
              <a:defRPr sz="6400">
                <a:solidFill>
                  <a:schemeClr val="bg2"/>
                </a:solidFill>
              </a:defRPr>
            </a:lvl1pPr>
          </a:lstStyle>
          <a:p>
            <a:r>
              <a:rPr lang="en-US"/>
              <a:t>Thank you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027A46-1D98-4D94-9A98-8E3B50E795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1563" y="4684295"/>
            <a:ext cx="8628873" cy="953761"/>
          </a:xfrm>
        </p:spPr>
        <p:txBody>
          <a:bodyPr anchor="t"/>
          <a:lstStyle>
            <a:lvl1pPr marL="0" indent="0" algn="ctr">
              <a:lnSpc>
                <a:spcPts val="2600"/>
              </a:lnSpc>
              <a:spcAft>
                <a:spcPts val="0"/>
              </a:spcAft>
              <a:buNone/>
              <a:defRPr sz="2300"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6" name="Picture 5" descr="A picture containing object&#10;&#10;Description automatically generated">
            <a:extLst>
              <a:ext uri="{FF2B5EF4-FFF2-40B4-BE49-F238E27FC236}">
                <a16:creationId xmlns:a16="http://schemas.microsoft.com/office/drawing/2014/main" id="{A1070BB5-D59C-4DDC-B513-859B98C81C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209" y="988044"/>
            <a:ext cx="4968000" cy="158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479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L Logo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bject&#10;&#10;Description automatically generated">
            <a:extLst>
              <a:ext uri="{FF2B5EF4-FFF2-40B4-BE49-F238E27FC236}">
                <a16:creationId xmlns:a16="http://schemas.microsoft.com/office/drawing/2014/main" id="{8F337CE3-49B6-4107-92AE-6478626382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000" y="2340000"/>
            <a:ext cx="7671600" cy="244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413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BDF969E-8600-4537-8099-69D0E84A9C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8689"/>
            <a:ext cx="8906274" cy="26014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A3DA8B-2ED0-486B-8F11-9CFD38751A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997527"/>
            <a:ext cx="8628873" cy="1828800"/>
          </a:xfrm>
        </p:spPr>
        <p:txBody>
          <a:bodyPr anchor="t">
            <a:normAutofit/>
          </a:bodyPr>
          <a:lstStyle>
            <a:lvl1pPr algn="l">
              <a:lnSpc>
                <a:spcPts val="7000"/>
              </a:lnSpc>
              <a:defRPr sz="6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027A46-1D98-4D94-9A98-8E3B50E795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000" y="3034146"/>
            <a:ext cx="7811455" cy="1224544"/>
          </a:xfrm>
        </p:spPr>
        <p:txBody>
          <a:bodyPr anchor="t"/>
          <a:lstStyle>
            <a:lvl1pPr marL="0" indent="0" algn="l">
              <a:lnSpc>
                <a:spcPts val="2600"/>
              </a:lnSpc>
              <a:spcAft>
                <a:spcPts val="0"/>
              </a:spcAft>
              <a:buNone/>
              <a:defRPr sz="2300"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EFB9301-2E34-4F6E-98E4-D90A77CBCC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2000" y="4543038"/>
            <a:ext cx="4364035" cy="396000"/>
          </a:xfrm>
        </p:spPr>
        <p:txBody>
          <a:bodyPr>
            <a:normAutofit/>
          </a:bodyPr>
          <a:lstStyle>
            <a:lvl1pPr>
              <a:lnSpc>
                <a:spcPts val="2600"/>
              </a:lnSpc>
              <a:spcAft>
                <a:spcPts val="0"/>
              </a:spcAft>
              <a:defRPr sz="2300" b="1">
                <a:solidFill>
                  <a:schemeClr val="bg2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" name="Picture 4" descr="A picture containing object&#10;&#10;Description automatically generated">
            <a:extLst>
              <a:ext uri="{FF2B5EF4-FFF2-40B4-BE49-F238E27FC236}">
                <a16:creationId xmlns:a16="http://schemas.microsoft.com/office/drawing/2014/main" id="{E35F2474-A589-4D8F-B026-0FF43989B1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200" y="432000"/>
            <a:ext cx="2048260" cy="651511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D401AEE-597E-4D1E-8DFA-9D83265468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1999" y="4938900"/>
            <a:ext cx="4364037" cy="42136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lnSpc>
                <a:spcPts val="2300"/>
              </a:lnSpc>
              <a:defRPr sz="2300">
                <a:solidFill>
                  <a:schemeClr val="bg2"/>
                </a:solidFill>
              </a:defRPr>
            </a:lvl1pPr>
          </a:lstStyle>
          <a:p>
            <a:fld id="{48203B67-6525-4AED-83DC-5291703DB4A0}" type="datetime3">
              <a:rPr lang="en-GB" smtClean="0"/>
              <a:t>26 July, 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993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BDF969E-8600-4537-8099-69D0E84A9C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8689"/>
            <a:ext cx="8906274" cy="26014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A3DA8B-2ED0-486B-8F11-9CFD38751A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997527"/>
            <a:ext cx="8628873" cy="1828800"/>
          </a:xfrm>
        </p:spPr>
        <p:txBody>
          <a:bodyPr anchor="t">
            <a:normAutofit/>
          </a:bodyPr>
          <a:lstStyle>
            <a:lvl1pPr algn="l">
              <a:lnSpc>
                <a:spcPts val="7000"/>
              </a:lnSpc>
              <a:defRPr sz="6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CE8087-8491-4D5F-8320-2B44813664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722" y="432000"/>
            <a:ext cx="2048260" cy="651511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1223B28A-7A54-4D24-868E-4890A440AC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000" y="3034146"/>
            <a:ext cx="7811455" cy="1224544"/>
          </a:xfrm>
        </p:spPr>
        <p:txBody>
          <a:bodyPr anchor="t"/>
          <a:lstStyle>
            <a:lvl1pPr marL="0" indent="0" algn="l">
              <a:lnSpc>
                <a:spcPts val="2600"/>
              </a:lnSpc>
              <a:spcAft>
                <a:spcPts val="0"/>
              </a:spcAft>
              <a:buNone/>
              <a:defRPr sz="23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823B4861-52BE-4992-8234-2C6AAB8ACF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2000" y="4543037"/>
            <a:ext cx="4364037" cy="396000"/>
          </a:xfrm>
        </p:spPr>
        <p:txBody>
          <a:bodyPr>
            <a:normAutofit/>
          </a:bodyPr>
          <a:lstStyle>
            <a:lvl1pPr>
              <a:lnSpc>
                <a:spcPts val="2600"/>
              </a:lnSpc>
              <a:spcAft>
                <a:spcPts val="0"/>
              </a:spcAft>
              <a:defRPr sz="2300" b="1"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0BDFF2A-FF65-4DAD-B2DE-C46D7AFAB4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1999" y="4938900"/>
            <a:ext cx="4364037" cy="42136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lnSpc>
                <a:spcPts val="2300"/>
              </a:lnSpc>
              <a:defRPr sz="2300">
                <a:solidFill>
                  <a:schemeClr val="tx1"/>
                </a:solidFill>
              </a:defRPr>
            </a:lvl1pPr>
          </a:lstStyle>
          <a:p>
            <a:fld id="{46D3561F-0DA3-4BB2-8F14-5566C4CF993F}" type="datetime3">
              <a:rPr lang="en-GB" smtClean="0"/>
              <a:t>26 July, 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40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5A00AE4-81C5-423C-90A6-D5186E2D2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48000" y="6332400"/>
            <a:ext cx="483967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[Document title]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F253C2C-7E7E-422C-91D3-BB13AF1EA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32400"/>
            <a:ext cx="3170976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5452B25-2BA5-41FF-9718-90E0D58FDD6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8024A0-9C32-4803-848F-16E406AEA3B3}"/>
              </a:ext>
            </a:extLst>
          </p:cNvPr>
          <p:cNvSpPr txBox="1"/>
          <p:nvPr userDrawn="1"/>
        </p:nvSpPr>
        <p:spPr>
          <a:xfrm>
            <a:off x="432000" y="6330804"/>
            <a:ext cx="2268842" cy="36512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1200" b="1">
                <a:solidFill>
                  <a:schemeClr val="tx1"/>
                </a:solidFill>
              </a:rPr>
              <a:t>Money and Pensions Service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287E5CD-33E5-4D7C-95BF-1ABDF8B3B4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997527"/>
            <a:ext cx="8628873" cy="1828800"/>
          </a:xfrm>
        </p:spPr>
        <p:txBody>
          <a:bodyPr anchor="t">
            <a:normAutofit/>
          </a:bodyPr>
          <a:lstStyle>
            <a:lvl1pPr algn="l">
              <a:lnSpc>
                <a:spcPts val="7000"/>
              </a:lnSpc>
              <a:defRPr sz="6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en-GB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3CCD5053-13C6-44CC-94CD-6F657D98BE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000" y="3034146"/>
            <a:ext cx="7811455" cy="1224544"/>
          </a:xfrm>
        </p:spPr>
        <p:txBody>
          <a:bodyPr anchor="t"/>
          <a:lstStyle>
            <a:lvl1pPr marL="0" indent="0" algn="l">
              <a:lnSpc>
                <a:spcPts val="2600"/>
              </a:lnSpc>
              <a:spcAft>
                <a:spcPts val="0"/>
              </a:spcAft>
              <a:buNone/>
              <a:defRPr sz="23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B120DB-E389-461D-8D64-68004FB663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722" y="432000"/>
            <a:ext cx="2048260" cy="65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95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3DA8B-2ED0-486B-8F11-9CFD38751A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997526"/>
            <a:ext cx="6433749" cy="3884439"/>
          </a:xfrm>
        </p:spPr>
        <p:txBody>
          <a:bodyPr anchor="t">
            <a:normAutofit/>
          </a:bodyPr>
          <a:lstStyle>
            <a:lvl1pPr marL="222250" indent="-222250" algn="l">
              <a:lnSpc>
                <a:spcPts val="4200"/>
              </a:lnSpc>
              <a:defRPr sz="4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“Click to edit </a:t>
            </a:r>
            <a:br>
              <a:rPr lang="en-US"/>
            </a:br>
            <a:r>
              <a:rPr lang="en-US"/>
              <a:t>Master title style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223B28A-7A54-4D24-868E-4890A440AC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8511" y="5005952"/>
            <a:ext cx="6197238" cy="1069383"/>
          </a:xfrm>
        </p:spPr>
        <p:txBody>
          <a:bodyPr anchor="t"/>
          <a:lstStyle>
            <a:lvl1pPr marL="0" indent="0" algn="l">
              <a:lnSpc>
                <a:spcPts val="2600"/>
              </a:lnSpc>
              <a:spcAft>
                <a:spcPts val="0"/>
              </a:spcAft>
              <a:buNone/>
              <a:defRPr sz="2300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5A00AE4-81C5-423C-90A6-D5186E2D2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48000" y="6332400"/>
            <a:ext cx="483967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[Document title]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F253C2C-7E7E-422C-91D3-BB13AF1EA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32400"/>
            <a:ext cx="3170976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5452B25-2BA5-41FF-9718-90E0D58FDD6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8024A0-9C32-4803-848F-16E406AEA3B3}"/>
              </a:ext>
            </a:extLst>
          </p:cNvPr>
          <p:cNvSpPr txBox="1"/>
          <p:nvPr userDrawn="1"/>
        </p:nvSpPr>
        <p:spPr>
          <a:xfrm>
            <a:off x="432000" y="6330804"/>
            <a:ext cx="2268842" cy="36512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1200" b="1">
                <a:solidFill>
                  <a:schemeClr val="tx1"/>
                </a:solidFill>
              </a:rPr>
              <a:t>Money and Pensions Service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5CFEEC47-9C30-484B-ACCE-34B3527740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132738" y="0"/>
            <a:ext cx="5059262" cy="609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895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571C4C-51C8-4FFC-8D12-3D58CB670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79685"/>
            <a:ext cx="9097011" cy="121100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C74E6-3069-4AF9-909E-66FE76319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978701"/>
            <a:ext cx="10949066" cy="419826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E74DA-CABA-4BC6-A84E-2723ACD0DF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8000" y="6332400"/>
            <a:ext cx="4839677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GB"/>
              <a:t>[Document title]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F6EEAC-C347-40C1-8936-FAD5B6EF36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32400"/>
            <a:ext cx="3170976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85452B25-2BA5-41FF-9718-90E0D58FDD6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4855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</p:sldLayoutIdLst>
  <p:hf hdr="0"/>
  <p:txStyles>
    <p:titleStyle>
      <a:lvl1pPr algn="l" defTabSz="914400" rtl="0" eaLnBrk="1" latinLnBrk="0" hangingPunct="1">
        <a:lnSpc>
          <a:spcPts val="4600"/>
        </a:lnSpc>
        <a:spcBef>
          <a:spcPct val="0"/>
        </a:spcBef>
        <a:buNone/>
        <a:defRPr sz="4000" b="1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lnSpc>
          <a:spcPts val="216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bg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ts val="216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bg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217488" indent="-217488" algn="l" defTabSz="914400" rtl="0" eaLnBrk="1" latinLnBrk="0" hangingPunct="1">
        <a:lnSpc>
          <a:spcPts val="216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bg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432000" indent="-215900" algn="l" defTabSz="914400" rtl="0" eaLnBrk="1" latinLnBrk="0" hangingPunct="1">
        <a:lnSpc>
          <a:spcPts val="216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bg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684000" indent="-216000" algn="l" defTabSz="914400" rtl="0" eaLnBrk="1" latinLnBrk="0" hangingPunct="1">
        <a:lnSpc>
          <a:spcPts val="216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bg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adviser.moneyadviceservice.org.uk/en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908E8-1093-49FD-9108-4FBB080FB3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2039" y="1422775"/>
            <a:ext cx="8646775" cy="3239166"/>
          </a:xfrm>
        </p:spPr>
        <p:txBody>
          <a:bodyPr>
            <a:normAutofit/>
          </a:bodyPr>
          <a:lstStyle/>
          <a:p>
            <a:r>
              <a:rPr lang="en-GB" sz="4800"/>
              <a:t>The Money Adviser Network (MAN) and self-referral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397FAC-685E-435B-A16F-6648E5F378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000" y="4539916"/>
            <a:ext cx="5246905" cy="1524000"/>
          </a:xfrm>
        </p:spPr>
        <p:txBody>
          <a:bodyPr/>
          <a:lstStyle/>
          <a:p>
            <a:endParaRPr lang="en-GB"/>
          </a:p>
          <a:p>
            <a:fld id="{045A3E4E-22D4-4C07-920D-A7663722C28A}" type="datetime4">
              <a:rPr lang="en-GB" smtClean="0"/>
              <a:t>26 July 2022</a:t>
            </a:fld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80688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D763B-3553-4574-AC9B-C682C4B0D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What is the Money Adviser Network (MAN)?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95F27-68A0-4050-9309-2E581287C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>
                <a:solidFill>
                  <a:schemeClr val="tx1"/>
                </a:solidFill>
                <a:latin typeface="Calibri" panose="020F0502020204030204" pitchFamily="34" charset="0"/>
              </a:rPr>
              <a:t>The M</a:t>
            </a:r>
            <a:r>
              <a:rPr lang="en-US" sz="2100" b="0" i="0" u="none" strike="noStrike" baseline="0">
                <a:solidFill>
                  <a:schemeClr val="tx1"/>
                </a:solidFill>
                <a:latin typeface="Calibri" panose="020F0502020204030204" pitchFamily="34" charset="0"/>
              </a:rPr>
              <a:t>AN is a new virtual contact </a:t>
            </a:r>
            <a:r>
              <a:rPr lang="en-US" sz="2100" b="0" i="0" u="none" strike="noStrike" baseline="0" err="1">
                <a:solidFill>
                  <a:schemeClr val="tx1"/>
                </a:solidFill>
                <a:latin typeface="Calibri" panose="020F0502020204030204" pitchFamily="34" charset="0"/>
              </a:rPr>
              <a:t>centre</a:t>
            </a:r>
            <a:r>
              <a:rPr lang="en-US" sz="2100" b="0" i="0" u="none" strike="noStrike" baseline="0">
                <a:solidFill>
                  <a:schemeClr val="tx1"/>
                </a:solidFill>
                <a:latin typeface="Calibri" panose="020F0502020204030204" pitchFamily="34" charset="0"/>
              </a:rPr>
              <a:t> (VCC) that simplifies how </a:t>
            </a:r>
            <a:r>
              <a:rPr lang="en-US" sz="2100" b="0" i="0" u="none" strike="noStrike" baseline="0" err="1">
                <a:solidFill>
                  <a:schemeClr val="tx1"/>
                </a:solidFill>
                <a:latin typeface="Calibri" panose="020F0502020204030204" pitchFamily="34" charset="0"/>
              </a:rPr>
              <a:t>organisations</a:t>
            </a:r>
            <a:r>
              <a:rPr lang="en-US" sz="2100" b="0" i="0" u="none" strike="noStrike" baseline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100">
                <a:latin typeface="Calibri" panose="020F0502020204030204" pitchFamily="34" charset="0"/>
              </a:rPr>
              <a:t>can direct people </a:t>
            </a:r>
            <a:r>
              <a:rPr lang="en-US" sz="2100" b="0" i="0" u="none" strike="noStrike" baseline="0">
                <a:solidFill>
                  <a:schemeClr val="tx1"/>
                </a:solidFill>
                <a:latin typeface="Calibri" panose="020F0502020204030204" pitchFamily="34" charset="0"/>
              </a:rPr>
              <a:t>in financial difficulty to </a:t>
            </a:r>
            <a:r>
              <a:rPr lang="en-US" sz="2100" b="1" i="0" u="none" strike="noStrike" baseline="0">
                <a:solidFill>
                  <a:schemeClr val="tx1"/>
                </a:solidFill>
                <a:latin typeface="Calibri" panose="020F0502020204030204" pitchFamily="34" charset="0"/>
              </a:rPr>
              <a:t>free regulated debt advice </a:t>
            </a:r>
            <a:endParaRPr lang="en-GB" sz="2100" b="1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>
                <a:solidFill>
                  <a:schemeClr val="tx1"/>
                </a:solidFill>
              </a:rPr>
              <a:t>It provides people with a </a:t>
            </a:r>
            <a:r>
              <a:rPr lang="en-GB" sz="2100" b="1">
                <a:solidFill>
                  <a:schemeClr val="tx1"/>
                </a:solidFill>
              </a:rPr>
              <a:t>single point of entry </a:t>
            </a:r>
            <a:r>
              <a:rPr lang="en-GB" sz="2100">
                <a:solidFill>
                  <a:schemeClr val="tx1"/>
                </a:solidFill>
              </a:rPr>
              <a:t>to a panel of debt advice agencies with referrals routed to the next available debt advice agency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/>
              <a:t>People seeking advice can choose from one of three channels:</a:t>
            </a:r>
            <a:endParaRPr lang="en-GB" sz="2100">
              <a:solidFill>
                <a:schemeClr val="tx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GB" sz="210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4D35DB-C1B9-4572-AC20-B496C71B8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452B25-2BA5-41FF-9718-90E0D58FDD67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BF7D01C8-07A6-404B-B67A-F414DAC299A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4" r="20764"/>
          <a:stretch/>
        </p:blipFill>
        <p:spPr>
          <a:xfrm>
            <a:off x="6172200" y="0"/>
            <a:ext cx="6019800" cy="6858000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6F34A26-34D5-4DE9-AD2C-F57A24AE13B1}"/>
              </a:ext>
            </a:extLst>
          </p:cNvPr>
          <p:cNvSpPr/>
          <p:nvPr/>
        </p:nvSpPr>
        <p:spPr>
          <a:xfrm>
            <a:off x="219150" y="5201657"/>
            <a:ext cx="1555803" cy="690049"/>
          </a:xfrm>
          <a:prstGeom prst="rect">
            <a:avLst/>
          </a:prstGeom>
          <a:solidFill>
            <a:schemeClr val="tx1"/>
          </a:soli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Referral to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Online</a:t>
            </a: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debt self-help tool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F7373D-098E-46E2-BEDE-4ADE8749F0CF}"/>
              </a:ext>
            </a:extLst>
          </p:cNvPr>
          <p:cNvSpPr/>
          <p:nvPr/>
        </p:nvSpPr>
        <p:spPr>
          <a:xfrm>
            <a:off x="2172327" y="5201657"/>
            <a:ext cx="1555803" cy="679301"/>
          </a:xfrm>
          <a:prstGeom prst="rect">
            <a:avLst/>
          </a:prstGeom>
          <a:solidFill>
            <a:schemeClr val="tx1"/>
          </a:soli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Immediate </a:t>
            </a: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call-back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from a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Debt Advice Agency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07599E-FC36-4161-A426-16B8E797939F}"/>
              </a:ext>
            </a:extLst>
          </p:cNvPr>
          <p:cNvSpPr/>
          <p:nvPr/>
        </p:nvSpPr>
        <p:spPr>
          <a:xfrm>
            <a:off x="4100206" y="5186909"/>
            <a:ext cx="1555803" cy="679300"/>
          </a:xfrm>
          <a:prstGeom prst="rect">
            <a:avLst/>
          </a:prstGeom>
          <a:solidFill>
            <a:schemeClr val="tx1"/>
          </a:soli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Scheduled</a:t>
            </a: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call-back 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from a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Debt Advice Agency</a:t>
            </a:r>
          </a:p>
        </p:txBody>
      </p:sp>
    </p:spTree>
    <p:extLst>
      <p:ext uri="{BB962C8B-B14F-4D97-AF65-F5344CB8AC3E}">
        <p14:creationId xmlns:p14="http://schemas.microsoft.com/office/powerpoint/2010/main" val="2771602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F95BF-8C31-48E2-90D0-1FB0D2518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the benefits to promoting MAN?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6A64BEB-DB82-4B4F-AE7D-F0DF4A478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848316"/>
            <a:ext cx="10371194" cy="4271590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/>
              <a:t>Access to a free, government sponsored process that aims to </a:t>
            </a:r>
            <a:r>
              <a:rPr lang="en-GB" sz="2100" b="1">
                <a:solidFill>
                  <a:srgbClr val="00A8DE"/>
                </a:solidFill>
              </a:rPr>
              <a:t>support people in financial difficult to get access to free, regulated debt advice</a:t>
            </a:r>
            <a:r>
              <a:rPr lang="en-GB" sz="2100"/>
              <a:t>.</a:t>
            </a:r>
            <a:r>
              <a:rPr lang="en-GB" sz="2100" b="1">
                <a:solidFill>
                  <a:srgbClr val="00A8DE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100" b="1">
              <a:solidFill>
                <a:srgbClr val="00A8DE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/>
              <a:t>Enhancing your employee wellbeing offer which can contribute to being an employer of choice.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1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b="1">
                <a:solidFill>
                  <a:srgbClr val="00A8DE"/>
                </a:solidFill>
              </a:rPr>
              <a:t>Supporting your employees’ financial wellbeing</a:t>
            </a:r>
            <a:r>
              <a:rPr lang="en-GB" sz="2100"/>
              <a:t> by helping them access the support they need when they need it most.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100" b="1">
              <a:solidFill>
                <a:srgbClr val="00A8DE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/>
              <a:t>Ongoing </a:t>
            </a:r>
            <a:r>
              <a:rPr lang="en-GB" sz="2100" b="1">
                <a:solidFill>
                  <a:srgbClr val="00A8DE"/>
                </a:solidFill>
              </a:rPr>
              <a:t>relationship support from </a:t>
            </a:r>
            <a:r>
              <a:rPr lang="en-GB" sz="2100" b="1" err="1">
                <a:solidFill>
                  <a:srgbClr val="00A8DE"/>
                </a:solidFill>
              </a:rPr>
              <a:t>MaPS</a:t>
            </a:r>
            <a:r>
              <a:rPr lang="en-GB" sz="2100" b="1">
                <a:solidFill>
                  <a:srgbClr val="00A8DE"/>
                </a:solidFill>
              </a:rPr>
              <a:t> </a:t>
            </a:r>
            <a:r>
              <a:rPr lang="en-GB" sz="2100"/>
              <a:t>to help promote the service and financial wellbeing to your employees.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100" b="1">
              <a:solidFill>
                <a:srgbClr val="00A8DE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b="1">
                <a:solidFill>
                  <a:srgbClr val="00A8DE"/>
                </a:solidFill>
              </a:rPr>
              <a:t>Simple link </a:t>
            </a:r>
            <a:r>
              <a:rPr lang="en-GB" sz="2100"/>
              <a:t>that can be promoted through your communications channels.</a:t>
            </a:r>
          </a:p>
          <a:p>
            <a:endParaRPr lang="en-GB" sz="2100"/>
          </a:p>
          <a:p>
            <a:endParaRPr lang="en-GB" sz="2100" b="1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72F597-6FC1-4E14-8262-51D506F64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452B25-2BA5-41FF-9718-90E0D58FDD67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1439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srgbClr val="1439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2172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D763B-3553-4574-AC9B-C682C4B0D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200">
                <a:solidFill>
                  <a:srgbClr val="143960"/>
                </a:solidFill>
                <a:latin typeface="Calibri"/>
              </a:rPr>
              <a:t>Employee</a:t>
            </a:r>
            <a:r>
              <a:rPr kumimoji="0" lang="en-GB" sz="4200" b="1" i="0" u="none" strike="noStrike" kern="1200" cap="none" spc="0" normalizeH="0" baseline="0" noProof="0">
                <a:ln>
                  <a:noFill/>
                </a:ln>
                <a:solidFill>
                  <a:srgbClr val="14396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self referral form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4D35DB-C1B9-4572-AC20-B496C71B8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452B25-2BA5-41FF-9718-90E0D58FDD67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1439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srgbClr val="1439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35F2D8B-0D85-4EE7-871A-6122A04A8F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79899" y="1595534"/>
            <a:ext cx="3300940" cy="4400290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defRPr/>
            </a:pPr>
            <a:r>
              <a:rPr lang="en-GB" sz="2100"/>
              <a:t>By completing a </a:t>
            </a:r>
            <a:r>
              <a:rPr lang="en-GB" sz="2100" b="1">
                <a:solidFill>
                  <a:srgbClr val="00A8DE"/>
                </a:solidFill>
              </a:rPr>
              <a:t>simple web-referral form</a:t>
            </a:r>
            <a:r>
              <a:rPr lang="en-GB" sz="2100"/>
              <a:t>, employees have the options to access: </a:t>
            </a:r>
          </a:p>
          <a:p>
            <a:pPr>
              <a:lnSpc>
                <a:spcPct val="100000"/>
              </a:lnSpc>
              <a:defRPr/>
            </a:pPr>
            <a:endParaRPr lang="en-GB" sz="2100"/>
          </a:p>
          <a:p>
            <a:pPr marL="560388" lvl="2" indent="-342900">
              <a:lnSpc>
                <a:spcPct val="100000"/>
              </a:lnSpc>
              <a:defRPr/>
            </a:pPr>
            <a:r>
              <a:rPr kumimoji="0" lang="en-GB" sz="21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Referral to </a:t>
            </a:r>
            <a:r>
              <a:rPr kumimoji="0" lang="en-GB" sz="2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online debt self-help tool</a:t>
            </a:r>
          </a:p>
          <a:p>
            <a:pPr marL="560388" lvl="2" indent="-342900">
              <a:lnSpc>
                <a:spcPct val="100000"/>
              </a:lnSpc>
              <a:defRPr/>
            </a:pPr>
            <a:r>
              <a:rPr kumimoji="0" lang="en-GB" sz="2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Immediate call-back </a:t>
            </a:r>
            <a:r>
              <a:rPr kumimoji="0" lang="en-GB" sz="21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from a Debt Advice Agency</a:t>
            </a:r>
          </a:p>
          <a:p>
            <a:pPr marL="560388" lvl="2" indent="-342900">
              <a:lnSpc>
                <a:spcPct val="100000"/>
              </a:lnSpc>
              <a:defRPr/>
            </a:pPr>
            <a:r>
              <a:rPr kumimoji="0" lang="en-GB" sz="2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Scheduled call-back </a:t>
            </a:r>
            <a:r>
              <a:rPr kumimoji="0" lang="en-GB" sz="21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from a Debt Advice Agency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8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>
              <a:lnSpc>
                <a:spcPct val="100000"/>
              </a:lnSpc>
            </a:pPr>
            <a:r>
              <a:rPr lang="en-GB" sz="2100"/>
              <a:t>The interface is accessed securely via web URL that can be placed on your intranet.</a:t>
            </a:r>
          </a:p>
          <a:p>
            <a:pPr>
              <a:lnSpc>
                <a:spcPct val="100000"/>
              </a:lnSpc>
            </a:pPr>
            <a:endParaRPr lang="en-GB" sz="2100"/>
          </a:p>
        </p:txBody>
      </p:sp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5634786-2283-BCA0-20BC-40D2F81A95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1129528"/>
            <a:ext cx="4574093" cy="524935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C213859B-C7D0-457C-953E-E2EEE41E67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048" y="2634827"/>
            <a:ext cx="3323903" cy="293007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16C006A-A2D3-0DF3-9B66-24E2CC0DE7F6}"/>
              </a:ext>
            </a:extLst>
          </p:cNvPr>
          <p:cNvSpPr txBox="1"/>
          <p:nvPr/>
        </p:nvSpPr>
        <p:spPr>
          <a:xfrm>
            <a:off x="5390361" y="938799"/>
            <a:ext cx="35910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u="sng" dirty="0">
                <a:solidFill>
                  <a:srgbClr val="FF2F9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 https://adviser.moneyhelper.org.uk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563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65ECBC85-5B13-4FC9-9A8F-779DF16FBE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675" y="3865017"/>
            <a:ext cx="3069687" cy="14659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B06E358-2C19-4D8F-BCD6-F9E23B1D0F7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475" y="1418366"/>
            <a:ext cx="1121237" cy="11212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065D90-BD2E-4FF4-B1AA-795C27489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683" y="315891"/>
            <a:ext cx="8678973" cy="880064"/>
          </a:xfrm>
        </p:spPr>
        <p:txBody>
          <a:bodyPr>
            <a:noAutofit/>
          </a:bodyPr>
          <a:lstStyle/>
          <a:p>
            <a:r>
              <a:rPr lang="en-GB" sz="3600" dirty="0"/>
              <a:t>Debt Advice providers partnering on MAN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992B9F-6613-4F95-B155-7C16D9BF5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8704" y="5735843"/>
            <a:ext cx="2378232" cy="273844"/>
          </a:xfrm>
        </p:spPr>
        <p:txBody>
          <a:bodyPr/>
          <a:lstStyle/>
          <a:p>
            <a:fld id="{85452B25-2BA5-41FF-9718-90E0D58FDD67}" type="slidenum">
              <a:rPr lang="en-GB" smtClean="0"/>
              <a:t>5</a:t>
            </a:fld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E93033-DB46-4597-A86B-CE140377D7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83" y="3766411"/>
            <a:ext cx="2000573" cy="3866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E853DF3-EB41-4FBC-9619-241BA5C995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568" y="4992701"/>
            <a:ext cx="2319421" cy="8800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A04BDF7-A158-4F76-B214-4908A032B66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7" t="23716" r="13128" b="32789"/>
          <a:stretch/>
        </p:blipFill>
        <p:spPr>
          <a:xfrm>
            <a:off x="377760" y="4780068"/>
            <a:ext cx="2490648" cy="818925"/>
          </a:xfrm>
          <a:prstGeom prst="rect">
            <a:avLst/>
          </a:prstGeom>
        </p:spPr>
      </p:pic>
      <p:pic>
        <p:nvPicPr>
          <p:cNvPr id="7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68430F6D-898E-4A3E-B450-AD40BFE2A1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55696" y="3761672"/>
            <a:ext cx="2319421" cy="39737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547D391-FEBC-4EDA-837B-862B0961E9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209" y="1418366"/>
            <a:ext cx="1770683" cy="11783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CE7C92-4450-451C-B774-FE576CE9A239}"/>
              </a:ext>
            </a:extLst>
          </p:cNvPr>
          <p:cNvSpPr txBox="1"/>
          <p:nvPr/>
        </p:nvSpPr>
        <p:spPr>
          <a:xfrm flipH="1">
            <a:off x="475924" y="3006023"/>
            <a:ext cx="2132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rgbClr val="002060"/>
                </a:solidFill>
              </a:rPr>
              <a:t>By end 2022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80158B1-1F94-4E26-BD58-3BBC1A0045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1683" y="1418366"/>
            <a:ext cx="2627176" cy="112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486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908E8-1093-49FD-9108-4FBB080FB3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600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397FAC-685E-435B-A16F-6648E5F378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Karleen Dowden </a:t>
            </a:r>
          </a:p>
          <a:p>
            <a:r>
              <a:rPr lang="en-GB" dirty="0"/>
              <a:t>Regional Manager North East of England</a:t>
            </a:r>
          </a:p>
          <a:p>
            <a:r>
              <a:rPr lang="en-GB" dirty="0" err="1"/>
              <a:t>Karleen.dowden:maps.org.uk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9258489"/>
      </p:ext>
    </p:extLst>
  </p:cSld>
  <p:clrMapOvr>
    <a:masterClrMapping/>
  </p:clrMapOvr>
</p:sld>
</file>

<file path=ppt/theme/theme1.xml><?xml version="1.0" encoding="utf-8"?>
<a:theme xmlns:a="http://schemas.openxmlformats.org/drawingml/2006/main" name="1_MoneyPensionService_Theme">
  <a:themeElements>
    <a:clrScheme name="Money &amp; Pensions Services Theme Colours">
      <a:dk1>
        <a:sysClr val="windowText" lastClr="000000"/>
      </a:dk1>
      <a:lt1>
        <a:sysClr val="window" lastClr="FFFFFF"/>
      </a:lt1>
      <a:dk2>
        <a:srgbClr val="143960"/>
      </a:dk2>
      <a:lt2>
        <a:srgbClr val="EEECE1"/>
      </a:lt2>
      <a:accent1>
        <a:srgbClr val="143960"/>
      </a:accent1>
      <a:accent2>
        <a:srgbClr val="00A4DE"/>
      </a:accent2>
      <a:accent3>
        <a:srgbClr val="EEECE1"/>
      </a:accent3>
      <a:accent4>
        <a:srgbClr val="143960"/>
      </a:accent4>
      <a:accent5>
        <a:srgbClr val="00A4DE"/>
      </a:accent5>
      <a:accent6>
        <a:srgbClr val="D2E8F2"/>
      </a:accent6>
      <a:hlink>
        <a:srgbClr val="000000"/>
      </a:hlink>
      <a:folHlink>
        <a:srgbClr val="00A4DE"/>
      </a:folHlink>
    </a:clrScheme>
    <a:fontScheme name="Money &amp; Pensions Services Theme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PS Powerpoint template Widescreen English V1.0" id="{17034B58-5F2B-400B-A5F2-D67C408BB2A3}" vid="{14BAC27D-B058-4992-9D80-5BD7D3C831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5C0512AFF6254F9B58DAA5D8AD7C46" ma:contentTypeVersion="2" ma:contentTypeDescription="Create a new document." ma:contentTypeScope="" ma:versionID="7486c501416547f232706dc651ec0385">
  <xsd:schema xmlns:xsd="http://www.w3.org/2001/XMLSchema" xmlns:xs="http://www.w3.org/2001/XMLSchema" xmlns:p="http://schemas.microsoft.com/office/2006/metadata/properties" xmlns:ns2="c0a9152c-2339-42c3-921f-5ea21fa74516" targetNamespace="http://schemas.microsoft.com/office/2006/metadata/properties" ma:root="true" ma:fieldsID="ce63cf23feb6fd256a912c0518c595fc" ns2:_="">
    <xsd:import namespace="c0a9152c-2339-42c3-921f-5ea21fa745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a9152c-2339-42c3-921f-5ea21fa745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DD073A6-0896-404E-B78C-7BD2679E4762}">
  <ds:schemaRefs>
    <ds:schemaRef ds:uri="http://schemas.openxmlformats.org/package/2006/metadata/core-properties"/>
    <ds:schemaRef ds:uri="http://purl.org/dc/dcmitype/"/>
    <ds:schemaRef ds:uri="fd340f63-cfcf-4e8b-95ca-7e55905aeda1"/>
    <ds:schemaRef ds:uri="http://purl.org/dc/terms/"/>
    <ds:schemaRef ds:uri="http://schemas.microsoft.com/office/infopath/2007/PartnerControls"/>
    <ds:schemaRef ds:uri="http://www.w3.org/XML/1998/namespace"/>
    <ds:schemaRef ds:uri="http://purl.org/dc/elements/1.1/"/>
    <ds:schemaRef ds:uri="http://schemas.microsoft.com/office/2006/documentManagement/types"/>
    <ds:schemaRef ds:uri="917cf7a4-f99a-4a59-92cd-4bcd59fc466c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0F2E3AE0-6FB9-440A-B73B-E22C7C7301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a9152c-2339-42c3-921f-5ea21fa745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C8B9E37-8534-4472-954A-FA7BC5F565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313</Words>
  <Application>Microsoft Office PowerPoint</Application>
  <PresentationFormat>Widescreen</PresentationFormat>
  <Paragraphs>50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1_MoneyPensionService_Theme</vt:lpstr>
      <vt:lpstr>The Money Adviser Network (MAN) and self-referral </vt:lpstr>
      <vt:lpstr>What is the Money Adviser Network (MAN)?</vt:lpstr>
      <vt:lpstr>What are the benefits to promoting MAN?</vt:lpstr>
      <vt:lpstr>Employee self referral form</vt:lpstr>
      <vt:lpstr>Debt Advice providers partnering on MAN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Karleen Dowden</dc:creator>
  <cp:lastModifiedBy>Karleen Dowden</cp:lastModifiedBy>
  <cp:revision>3</cp:revision>
  <dcterms:created xsi:type="dcterms:W3CDTF">2021-05-18T13:32:54Z</dcterms:created>
  <dcterms:modified xsi:type="dcterms:W3CDTF">2022-07-26T10:41:26Z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0x010100015C0512AFF6254F9B58DAA5D8AD7C46</vt:lpwstr>
  </property>
  <property fmtid="{D5CDD505-2E9C-101B-9397-08002B2CF9AE}" pid="3" name="MSIP_Label_c1f1d417-8d24-4145-98e6-20a1a753a0a2_Enabled">
    <vt:lpwstr>True</vt:lpwstr>
  </property>
  <property fmtid="{D5CDD505-2E9C-101B-9397-08002B2CF9AE}" pid="4" name="MSIP_Label_c1f1d417-8d24-4145-98e6-20a1a753a0a2_SiteId">
    <vt:lpwstr>bbe41032-8fce-4d42-bab5-44e21510886d</vt:lpwstr>
  </property>
  <property fmtid="{D5CDD505-2E9C-101B-9397-08002B2CF9AE}" pid="5" name="MSIP_Label_c1f1d417-8d24-4145-98e6-20a1a753a0a2_ActionId">
    <vt:lpwstr>58758df5-63e4-48ea-89f5-ed1e66b61bef</vt:lpwstr>
  </property>
  <property fmtid="{D5CDD505-2E9C-101B-9397-08002B2CF9AE}" pid="6" name="MSIP_Label_c1f1d417-8d24-4145-98e6-20a1a753a0a2_Method">
    <vt:lpwstr>Standard</vt:lpwstr>
  </property>
  <property fmtid="{D5CDD505-2E9C-101B-9397-08002B2CF9AE}" pid="7" name="MSIP_Label_c1f1d417-8d24-4145-98e6-20a1a753a0a2_SetDate">
    <vt:lpwstr>2021-05-19T08:23:09Z</vt:lpwstr>
  </property>
  <property fmtid="{D5CDD505-2E9C-101B-9397-08002B2CF9AE}" pid="8" name="MSIP_Label_c1f1d417-8d24-4145-98e6-20a1a753a0a2_Name">
    <vt:lpwstr>Internal</vt:lpwstr>
  </property>
  <property fmtid="{D5CDD505-2E9C-101B-9397-08002B2CF9AE}" pid="9" name="MSIP_Label_c1f1d417-8d24-4145-98e6-20a1a753a0a2_ContentBits">
    <vt:lpwstr>0</vt:lpwstr>
  </property>
</Properties>
</file>