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7" r:id="rId5"/>
    <p:sldId id="259" r:id="rId6"/>
    <p:sldId id="267" r:id="rId7"/>
    <p:sldId id="266" r:id="rId8"/>
    <p:sldId id="265" r:id="rId9"/>
    <p:sldId id="274" r:id="rId10"/>
    <p:sldId id="264" r:id="rId11"/>
    <p:sldId id="272" r:id="rId12"/>
    <p:sldId id="273" r:id="rId13"/>
    <p:sldId id="271" r:id="rId14"/>
    <p:sldId id="270" r:id="rId15"/>
    <p:sldId id="269" r:id="rId16"/>
    <p:sldId id="268" r:id="rId17"/>
    <p:sldId id="276" r:id="rId18"/>
    <p:sldId id="277" r:id="rId19"/>
    <p:sldId id="279" r:id="rId20"/>
    <p:sldId id="278" r:id="rId21"/>
    <p:sldId id="275"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A1C"/>
    <a:srgbClr val="175C82"/>
    <a:srgbClr val="D0D1DB"/>
    <a:srgbClr val="54B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E8CFA-0FA7-4EC1-8E65-ABBD408E2025}" v="14" dt="2025-08-08T13:27:30.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orris" userId="S::emma.morris@teesvalley-ca.gov.uk::70c6f1a6-3d9c-40dc-abd7-ac4fa70f9b1e" providerId="AD" clId="Web-{3CB3CF37-C698-6D29-9F0B-26C27EF942FA}"/>
    <pc:docChg chg="modSld">
      <pc:chgData name="Emma Morris" userId="S::emma.morris@teesvalley-ca.gov.uk::70c6f1a6-3d9c-40dc-abd7-ac4fa70f9b1e" providerId="AD" clId="Web-{3CB3CF37-C698-6D29-9F0B-26C27EF942FA}" dt="2025-06-19T12:25:15.405" v="0" actId="1076"/>
      <pc:docMkLst>
        <pc:docMk/>
      </pc:docMkLst>
      <pc:sldChg chg="modSp">
        <pc:chgData name="Emma Morris" userId="S::emma.morris@teesvalley-ca.gov.uk::70c6f1a6-3d9c-40dc-abd7-ac4fa70f9b1e" providerId="AD" clId="Web-{3CB3CF37-C698-6D29-9F0B-26C27EF942FA}" dt="2025-06-19T12:25:15.405" v="0" actId="1076"/>
        <pc:sldMkLst>
          <pc:docMk/>
          <pc:sldMk cId="1901457576" sldId="257"/>
        </pc:sldMkLst>
      </pc:sldChg>
    </pc:docChg>
  </pc:docChgLst>
  <pc:docChgLst>
    <pc:chgData name="Suzanne Strathern" userId="S::suzanne.strathern@teesvalley-ca.gov.uk::76213b13-8a7d-4f8b-83fb-91be79e57b57" providerId="AD" clId="Web-{E6DE8CFA-0FA7-4EC1-8E65-ABBD408E2025}"/>
    <pc:docChg chg="modSld">
      <pc:chgData name="Suzanne Strathern" userId="S::suzanne.strathern@teesvalley-ca.gov.uk::76213b13-8a7d-4f8b-83fb-91be79e57b57" providerId="AD" clId="Web-{E6DE8CFA-0FA7-4EC1-8E65-ABBD408E2025}" dt="2025-08-08T13:27:30.534" v="13" actId="20577"/>
      <pc:docMkLst>
        <pc:docMk/>
      </pc:docMkLst>
      <pc:sldChg chg="delSp modSp">
        <pc:chgData name="Suzanne Strathern" userId="S::suzanne.strathern@teesvalley-ca.gov.uk::76213b13-8a7d-4f8b-83fb-91be79e57b57" providerId="AD" clId="Web-{E6DE8CFA-0FA7-4EC1-8E65-ABBD408E2025}" dt="2025-08-08T13:24:13.688" v="4" actId="1076"/>
        <pc:sldMkLst>
          <pc:docMk/>
          <pc:sldMk cId="3781931087" sldId="269"/>
        </pc:sldMkLst>
        <pc:spChg chg="del mod">
          <ac:chgData name="Suzanne Strathern" userId="S::suzanne.strathern@teesvalley-ca.gov.uk::76213b13-8a7d-4f8b-83fb-91be79e57b57" providerId="AD" clId="Web-{E6DE8CFA-0FA7-4EC1-8E65-ABBD408E2025}" dt="2025-08-08T13:24:05.500" v="1"/>
          <ac:spMkLst>
            <pc:docMk/>
            <pc:sldMk cId="3781931087" sldId="269"/>
            <ac:spMk id="2" creationId="{01B1EDF2-7D78-14BA-1CB8-C6F9292D11C2}"/>
          </ac:spMkLst>
        </pc:spChg>
        <pc:picChg chg="mod">
          <ac:chgData name="Suzanne Strathern" userId="S::suzanne.strathern@teesvalley-ca.gov.uk::76213b13-8a7d-4f8b-83fb-91be79e57b57" providerId="AD" clId="Web-{E6DE8CFA-0FA7-4EC1-8E65-ABBD408E2025}" dt="2025-08-08T13:24:13.688" v="4" actId="1076"/>
          <ac:picMkLst>
            <pc:docMk/>
            <pc:sldMk cId="3781931087" sldId="269"/>
            <ac:picMk id="6" creationId="{50C9A737-B673-5A7C-C3BA-EC86C2CAE013}"/>
          </ac:picMkLst>
        </pc:picChg>
      </pc:sldChg>
      <pc:sldChg chg="modSp">
        <pc:chgData name="Suzanne Strathern" userId="S::suzanne.strathern@teesvalley-ca.gov.uk::76213b13-8a7d-4f8b-83fb-91be79e57b57" providerId="AD" clId="Web-{E6DE8CFA-0FA7-4EC1-8E65-ABBD408E2025}" dt="2025-08-08T13:27:30.534" v="13" actId="20577"/>
        <pc:sldMkLst>
          <pc:docMk/>
          <pc:sldMk cId="2919375059" sldId="275"/>
        </pc:sldMkLst>
        <pc:spChg chg="mod">
          <ac:chgData name="Suzanne Strathern" userId="S::suzanne.strathern@teesvalley-ca.gov.uk::76213b13-8a7d-4f8b-83fb-91be79e57b57" providerId="AD" clId="Web-{E6DE8CFA-0FA7-4EC1-8E65-ABBD408E2025}" dt="2025-08-08T13:27:30.534" v="13" actId="20577"/>
          <ac:spMkLst>
            <pc:docMk/>
            <pc:sldMk cId="2919375059" sldId="275"/>
            <ac:spMk id="3" creationId="{E5899802-925C-1867-09E5-FD0688AE8A04}"/>
          </ac:spMkLst>
        </pc:spChg>
      </pc:sldChg>
    </pc:docChg>
  </pc:docChgLst>
  <pc:docChgLst>
    <pc:chgData name="Jenny Ivison" userId="767f360b-839d-47f8-9ee7-e0cff77c302f" providerId="ADAL" clId="{F645BC1E-5DDC-4A9F-9765-89333287194D}"/>
    <pc:docChg chg="custSel modSld">
      <pc:chgData name="Jenny Ivison" userId="767f360b-839d-47f8-9ee7-e0cff77c302f" providerId="ADAL" clId="{F645BC1E-5DDC-4A9F-9765-89333287194D}" dt="2025-06-30T08:08:40.742" v="11" actId="14100"/>
      <pc:docMkLst>
        <pc:docMk/>
      </pc:docMkLst>
      <pc:sldChg chg="addSp delSp modSp mod">
        <pc:chgData name="Jenny Ivison" userId="767f360b-839d-47f8-9ee7-e0cff77c302f" providerId="ADAL" clId="{F645BC1E-5DDC-4A9F-9765-89333287194D}" dt="2025-06-30T08:08:40.742" v="11" actId="14100"/>
        <pc:sldMkLst>
          <pc:docMk/>
          <pc:sldMk cId="3781931087" sldId="269"/>
        </pc:sldMkLst>
      </pc:sldChg>
    </pc:docChg>
  </pc:docChgLst>
  <pc:docChgLst>
    <pc:chgData name="Suzanne Strathern" userId="76213b13-8a7d-4f8b-83fb-91be79e57b57" providerId="ADAL" clId="{217EB385-9797-4AE6-B2AB-4452968C4496}"/>
    <pc:docChg chg="modSld">
      <pc:chgData name="Suzanne Strathern" userId="76213b13-8a7d-4f8b-83fb-91be79e57b57" providerId="ADAL" clId="{217EB385-9797-4AE6-B2AB-4452968C4496}" dt="2025-06-18T13:52:01.174" v="0" actId="20577"/>
      <pc:docMkLst>
        <pc:docMk/>
      </pc:docMkLst>
      <pc:sldChg chg="modSp mod">
        <pc:chgData name="Suzanne Strathern" userId="76213b13-8a7d-4f8b-83fb-91be79e57b57" providerId="ADAL" clId="{217EB385-9797-4AE6-B2AB-4452968C4496}" dt="2025-06-18T13:52:01.174" v="0" actId="20577"/>
        <pc:sldMkLst>
          <pc:docMk/>
          <pc:sldMk cId="2058388975" sldId="278"/>
        </pc:sldMkLst>
      </pc:sldChg>
    </pc:docChg>
  </pc:docChgLst>
  <pc:docChgLst>
    <pc:chgData name="Emma Morris" userId="70c6f1a6-3d9c-40dc-abd7-ac4fa70f9b1e" providerId="ADAL" clId="{CC067B1A-6E99-CC49-9EB8-02AC3831EE3D}"/>
    <pc:docChg chg="undo custSel addSld delSld modSld">
      <pc:chgData name="Emma Morris" userId="70c6f1a6-3d9c-40dc-abd7-ac4fa70f9b1e" providerId="ADAL" clId="{CC067B1A-6E99-CC49-9EB8-02AC3831EE3D}" dt="2025-06-25T10:50:53.270" v="334" actId="14100"/>
      <pc:docMkLst>
        <pc:docMk/>
      </pc:docMkLst>
      <pc:sldChg chg="addSp delSp modSp mod chgLayout">
        <pc:chgData name="Emma Morris" userId="70c6f1a6-3d9c-40dc-abd7-ac4fa70f9b1e" providerId="ADAL" clId="{CC067B1A-6E99-CC49-9EB8-02AC3831EE3D}" dt="2025-06-25T10:50:33.035" v="333" actId="1076"/>
        <pc:sldMkLst>
          <pc:docMk/>
          <pc:sldMk cId="1901457576" sldId="257"/>
        </pc:sldMkLst>
      </pc:sldChg>
      <pc:sldChg chg="addSp modSp mod">
        <pc:chgData name="Emma Morris" userId="70c6f1a6-3d9c-40dc-abd7-ac4fa70f9b1e" providerId="ADAL" clId="{CC067B1A-6E99-CC49-9EB8-02AC3831EE3D}" dt="2025-06-17T14:28:46.403" v="317" actId="14100"/>
        <pc:sldMkLst>
          <pc:docMk/>
          <pc:sldMk cId="3750170386" sldId="259"/>
        </pc:sldMkLst>
      </pc:sldChg>
      <pc:sldChg chg="addSp delSp modSp mod">
        <pc:chgData name="Emma Morris" userId="70c6f1a6-3d9c-40dc-abd7-ac4fa70f9b1e" providerId="ADAL" clId="{CC067B1A-6E99-CC49-9EB8-02AC3831EE3D}" dt="2025-06-17T14:25:39.317" v="121"/>
        <pc:sldMkLst>
          <pc:docMk/>
          <pc:sldMk cId="1974342112" sldId="264"/>
        </pc:sldMkLst>
      </pc:sldChg>
      <pc:sldChg chg="addSp delSp modSp mod chgLayout">
        <pc:chgData name="Emma Morris" userId="70c6f1a6-3d9c-40dc-abd7-ac4fa70f9b1e" providerId="ADAL" clId="{CC067B1A-6E99-CC49-9EB8-02AC3831EE3D}" dt="2025-06-17T14:25:37.202" v="119"/>
        <pc:sldMkLst>
          <pc:docMk/>
          <pc:sldMk cId="3862017095" sldId="265"/>
        </pc:sldMkLst>
      </pc:sldChg>
      <pc:sldChg chg="addSp delSp modSp mod chgLayout">
        <pc:chgData name="Emma Morris" userId="70c6f1a6-3d9c-40dc-abd7-ac4fa70f9b1e" providerId="ADAL" clId="{CC067B1A-6E99-CC49-9EB8-02AC3831EE3D}" dt="2025-06-17T14:25:36.102" v="118"/>
        <pc:sldMkLst>
          <pc:docMk/>
          <pc:sldMk cId="2619829544" sldId="266"/>
        </pc:sldMkLst>
      </pc:sldChg>
      <pc:sldChg chg="addSp delSp modSp mod chgLayout">
        <pc:chgData name="Emma Morris" userId="70c6f1a6-3d9c-40dc-abd7-ac4fa70f9b1e" providerId="ADAL" clId="{CC067B1A-6E99-CC49-9EB8-02AC3831EE3D}" dt="2025-06-17T14:25:34.998" v="117"/>
        <pc:sldMkLst>
          <pc:docMk/>
          <pc:sldMk cId="3057595735" sldId="267"/>
        </pc:sldMkLst>
      </pc:sldChg>
      <pc:sldChg chg="addSp delSp modSp mod chgLayout">
        <pc:chgData name="Emma Morris" userId="70c6f1a6-3d9c-40dc-abd7-ac4fa70f9b1e" providerId="ADAL" clId="{CC067B1A-6E99-CC49-9EB8-02AC3831EE3D}" dt="2025-06-17T14:25:51.560" v="129"/>
        <pc:sldMkLst>
          <pc:docMk/>
          <pc:sldMk cId="1932371248" sldId="268"/>
        </pc:sldMkLst>
      </pc:sldChg>
      <pc:sldChg chg="addSp modSp mod">
        <pc:chgData name="Emma Morris" userId="70c6f1a6-3d9c-40dc-abd7-ac4fa70f9b1e" providerId="ADAL" clId="{CC067B1A-6E99-CC49-9EB8-02AC3831EE3D}" dt="2025-06-17T14:25:44.696" v="126"/>
        <pc:sldMkLst>
          <pc:docMk/>
          <pc:sldMk cId="3781931087" sldId="269"/>
        </pc:sldMkLst>
      </pc:sldChg>
      <pc:sldChg chg="addSp modSp mod">
        <pc:chgData name="Emma Morris" userId="70c6f1a6-3d9c-40dc-abd7-ac4fa70f9b1e" providerId="ADAL" clId="{CC067B1A-6E99-CC49-9EB8-02AC3831EE3D}" dt="2025-06-17T14:25:43.840" v="125"/>
        <pc:sldMkLst>
          <pc:docMk/>
          <pc:sldMk cId="937003744" sldId="270"/>
        </pc:sldMkLst>
      </pc:sldChg>
      <pc:sldChg chg="addSp modSp mod">
        <pc:chgData name="Emma Morris" userId="70c6f1a6-3d9c-40dc-abd7-ac4fa70f9b1e" providerId="ADAL" clId="{CC067B1A-6E99-CC49-9EB8-02AC3831EE3D}" dt="2025-06-17T14:25:42.558" v="124"/>
        <pc:sldMkLst>
          <pc:docMk/>
          <pc:sldMk cId="741697109" sldId="271"/>
        </pc:sldMkLst>
      </pc:sldChg>
      <pc:sldChg chg="addSp modSp mod">
        <pc:chgData name="Emma Morris" userId="70c6f1a6-3d9c-40dc-abd7-ac4fa70f9b1e" providerId="ADAL" clId="{CC067B1A-6E99-CC49-9EB8-02AC3831EE3D}" dt="2025-06-17T14:25:40.735" v="122"/>
        <pc:sldMkLst>
          <pc:docMk/>
          <pc:sldMk cId="1672403045" sldId="272"/>
        </pc:sldMkLst>
      </pc:sldChg>
      <pc:sldChg chg="addSp modSp mod">
        <pc:chgData name="Emma Morris" userId="70c6f1a6-3d9c-40dc-abd7-ac4fa70f9b1e" providerId="ADAL" clId="{CC067B1A-6E99-CC49-9EB8-02AC3831EE3D}" dt="2025-06-17T14:25:41.533" v="123"/>
        <pc:sldMkLst>
          <pc:docMk/>
          <pc:sldMk cId="4059031643" sldId="273"/>
        </pc:sldMkLst>
      </pc:sldChg>
      <pc:sldChg chg="addSp delSp modSp mod chgLayout">
        <pc:chgData name="Emma Morris" userId="70c6f1a6-3d9c-40dc-abd7-ac4fa70f9b1e" providerId="ADAL" clId="{CC067B1A-6E99-CC49-9EB8-02AC3831EE3D}" dt="2025-06-17T14:25:38.172" v="120"/>
        <pc:sldMkLst>
          <pc:docMk/>
          <pc:sldMk cId="2167673210" sldId="274"/>
        </pc:sldMkLst>
      </pc:sldChg>
      <pc:sldChg chg="addSp modSp mod">
        <pc:chgData name="Emma Morris" userId="70c6f1a6-3d9c-40dc-abd7-ac4fa70f9b1e" providerId="ADAL" clId="{CC067B1A-6E99-CC49-9EB8-02AC3831EE3D}" dt="2025-06-17T14:25:57.765" v="134"/>
        <pc:sldMkLst>
          <pc:docMk/>
          <pc:sldMk cId="2919375059" sldId="275"/>
        </pc:sldMkLst>
      </pc:sldChg>
      <pc:sldChg chg="addSp delSp modSp mod chgLayout">
        <pc:chgData name="Emma Morris" userId="70c6f1a6-3d9c-40dc-abd7-ac4fa70f9b1e" providerId="ADAL" clId="{CC067B1A-6E99-CC49-9EB8-02AC3831EE3D}" dt="2025-06-17T14:25:53.311" v="130"/>
        <pc:sldMkLst>
          <pc:docMk/>
          <pc:sldMk cId="3053631026" sldId="276"/>
        </pc:sldMkLst>
      </pc:sldChg>
      <pc:sldChg chg="addSp delSp modSp mod chgLayout">
        <pc:chgData name="Emma Morris" userId="70c6f1a6-3d9c-40dc-abd7-ac4fa70f9b1e" providerId="ADAL" clId="{CC067B1A-6E99-CC49-9EB8-02AC3831EE3D}" dt="2025-06-25T10:50:53.270" v="334" actId="14100"/>
        <pc:sldMkLst>
          <pc:docMk/>
          <pc:sldMk cId="1214097757" sldId="277"/>
        </pc:sldMkLst>
      </pc:sldChg>
      <pc:sldChg chg="addSp modSp mod">
        <pc:chgData name="Emma Morris" userId="70c6f1a6-3d9c-40dc-abd7-ac4fa70f9b1e" providerId="ADAL" clId="{CC067B1A-6E99-CC49-9EB8-02AC3831EE3D}" dt="2025-06-17T14:28:11.317" v="308" actId="14100"/>
        <pc:sldMkLst>
          <pc:docMk/>
          <pc:sldMk cId="2058388975" sldId="278"/>
        </pc:sldMkLst>
      </pc:sldChg>
      <pc:sldChg chg="addSp delSp modSp mod chgLayout">
        <pc:chgData name="Emma Morris" userId="70c6f1a6-3d9c-40dc-abd7-ac4fa70f9b1e" providerId="ADAL" clId="{CC067B1A-6E99-CC49-9EB8-02AC3831EE3D}" dt="2025-06-17T14:25:55.070" v="132"/>
        <pc:sldMkLst>
          <pc:docMk/>
          <pc:sldMk cId="4054536930" sldId="279"/>
        </pc:sldMkLst>
      </pc:sldChg>
      <pc:sldChg chg="addSp delSp modSp mod chgLayout">
        <pc:chgData name="Emma Morris" userId="70c6f1a6-3d9c-40dc-abd7-ac4fa70f9b1e" providerId="ADAL" clId="{CC067B1A-6E99-CC49-9EB8-02AC3831EE3D}" dt="2025-06-17T14:26:08.867" v="136"/>
        <pc:sldMkLst>
          <pc:docMk/>
          <pc:sldMk cId="356858468" sldId="280"/>
        </pc:sldMkLst>
      </pc:sldChg>
      <pc:sldChg chg="addSp delSp modSp add mod">
        <pc:chgData name="Emma Morris" userId="70c6f1a6-3d9c-40dc-abd7-ac4fa70f9b1e" providerId="ADAL" clId="{CC067B1A-6E99-CC49-9EB8-02AC3831EE3D}" dt="2025-06-17T14:26:11.899" v="137"/>
        <pc:sldMkLst>
          <pc:docMk/>
          <pc:sldMk cId="0" sldId="281"/>
        </pc:sldMkLst>
      </pc:sldChg>
      <pc:sldChg chg="add del">
        <pc:chgData name="Emma Morris" userId="70c6f1a6-3d9c-40dc-abd7-ac4fa70f9b1e" providerId="ADAL" clId="{CC067B1A-6E99-CC49-9EB8-02AC3831EE3D}" dt="2025-06-17T14:25:47.827" v="128"/>
        <pc:sldMkLst>
          <pc:docMk/>
          <pc:sldMk cId="158024549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presentation title</a:t>
            </a:r>
            <a:endParaRPr lang="en-US"/>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a:t>Insert date or sub-title</a:t>
            </a:r>
            <a:endParaRPr lang="en-US"/>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4031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30171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208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45E9695B-A816-3467-1D5D-7344C8D70FFC}"/>
              </a:ext>
            </a:extLst>
          </p:cNvPr>
          <p:cNvSpPr txBox="1">
            <a:spLocks/>
          </p:cNvSpPr>
          <p:nvPr userDrawn="1"/>
        </p:nvSpPr>
        <p:spPr>
          <a:xfrm>
            <a:off x="334107" y="2740221"/>
            <a:ext cx="11486417" cy="821585"/>
          </a:xfrm>
          <a:prstGeom prst="rect">
            <a:avLst/>
          </a:prstGeom>
        </p:spPr>
        <p:txBody>
          <a:bodyPr lIns="90000"/>
          <a:lstStyle>
            <a:lvl1pPr algn="l" defTabSz="914400" rtl="0" eaLnBrk="1" latinLnBrk="0" hangingPunct="1">
              <a:lnSpc>
                <a:spcPct val="90000"/>
              </a:lnSpc>
              <a:spcBef>
                <a:spcPct val="0"/>
              </a:spcBef>
              <a:buNone/>
              <a:defRPr sz="6000" b="0" i="0" kern="120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solidFill>
                  <a:srgbClr val="3E1A1C"/>
                </a:solidFill>
              </a:rPr>
              <a:t>Click to insert slide title</a:t>
            </a:r>
            <a:endParaRPr lang="en-US">
              <a:solidFill>
                <a:srgbClr val="3E1A1C"/>
              </a:solidFill>
            </a:endParaRPr>
          </a:p>
        </p:txBody>
      </p:sp>
      <p:sp>
        <p:nvSpPr>
          <p:cNvPr id="6" name="Text Placeholder 4">
            <a:extLst>
              <a:ext uri="{FF2B5EF4-FFF2-40B4-BE49-F238E27FC236}">
                <a16:creationId xmlns:a16="http://schemas.microsoft.com/office/drawing/2014/main" id="{7AB3040B-93A5-A700-C71F-D1A7E56A1499}"/>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8817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497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150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08797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9AAC5967-3932-87D1-FAC2-5F47055A9791}"/>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rgbClr val="3E1A1C"/>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203DFE83-F7FA-88A8-5798-55650192D2FA}"/>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321984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4988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330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7961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447013DF-0AB3-5ABC-605E-68D9CB966343}"/>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B3AC1927-5E8B-B482-9381-201C461F044D}"/>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77240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7018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4148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1100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C204732C-265A-94C8-25F3-EEC1F3CDC4B0}"/>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44B98717-7CF9-3D5D-CB7F-339CA215F5BB}"/>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1032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304272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EC133333-399C-C05D-CC91-93E6930645CE}"/>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C803DDF7-D5E7-0693-0023-C971E99CE738}"/>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chemeClr val="bg1"/>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481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Thank you</a:t>
            </a:r>
            <a:endParaRPr lang="en-US"/>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01325 792 600</a:t>
            </a:r>
          </a:p>
          <a:p>
            <a:pPr lvl="0"/>
            <a:r>
              <a:rPr lang="en-GB" sz="1400" b="0" i="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588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63257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663" r:id="rId4"/>
    <p:sldLayoutId id="2147483707" r:id="rId5"/>
    <p:sldLayoutId id="2147483649" r:id="rId6"/>
    <p:sldLayoutId id="2147483664" r:id="rId7"/>
    <p:sldLayoutId id="2147483665" r:id="rId8"/>
    <p:sldLayoutId id="2147483666" r:id="rId9"/>
    <p:sldLayoutId id="2147483667" r:id="rId10"/>
    <p:sldLayoutId id="2147483703" r:id="rId11"/>
    <p:sldLayoutId id="2147483668" r:id="rId12"/>
    <p:sldLayoutId id="2147483669" r:id="rId13"/>
    <p:sldLayoutId id="2147483670" r:id="rId14"/>
    <p:sldLayoutId id="2147483708"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709"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710"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711" r:id="rId42"/>
    <p:sldLayoutId id="2147483695" r:id="rId43"/>
    <p:sldLayoutId id="2147483696" r:id="rId44"/>
    <p:sldLayoutId id="2147483697" r:id="rId45"/>
    <p:sldLayoutId id="2147483698" r:id="rId46"/>
    <p:sldLayoutId id="2147483699" r:id="rId47"/>
    <p:sldLayoutId id="2147483704" r:id="rId48"/>
    <p:sldLayoutId id="2147483700" r:id="rId49"/>
    <p:sldLayoutId id="2147483701" r:id="rId50"/>
    <p:sldLayoutId id="2147483662" r:id="rId5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7.xml"/><Relationship Id="rId1" Type="http://schemas.openxmlformats.org/officeDocument/2006/relationships/video" Target="https://www.youtube.com/embed/HO6IsjUDubE?feature=oembed" TargetMode="External"/><Relationship Id="rId5" Type="http://schemas.openxmlformats.org/officeDocument/2006/relationships/image" Target="../media/image11.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7.xml"/><Relationship Id="rId1" Type="http://schemas.openxmlformats.org/officeDocument/2006/relationships/video" Target="https://www.youtube.com/embed/u3FDmqsHPPA?feature=oembed" TargetMode="External"/><Relationship Id="rId5" Type="http://schemas.openxmlformats.org/officeDocument/2006/relationships/image" Target="../media/image11.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7.xml"/><Relationship Id="rId1" Type="http://schemas.openxmlformats.org/officeDocument/2006/relationships/video" Target="https://www.youtube.com/embed/h6c8mhZiicQ?feature=oembed" TargetMode="External"/><Relationship Id="rId5" Type="http://schemas.openxmlformats.org/officeDocument/2006/relationships/image" Target="../media/image11.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7.xml"/><Relationship Id="rId1" Type="http://schemas.openxmlformats.org/officeDocument/2006/relationships/video" Target="https://www.youtube.com/embed/Jc1PC-O-cNU?feature=oembed" TargetMode="External"/><Relationship Id="rId5" Type="http://schemas.openxmlformats.org/officeDocument/2006/relationships/image" Target="../media/image11.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darlingtonhippodrome.co.uk/about-us/take-part/schools/resources-for-schools/tour-of-darlington-hippodrome/" TargetMode="External"/><Relationship Id="rId2" Type="http://schemas.openxmlformats.org/officeDocument/2006/relationships/hyperlink" Target="https://www.dropbox.com/scl/fi/gp2j21y8u6e61r6juzd48/Creative-Chris-Hippodrome.mp4?rlkey=dgxpyowmznrn3hcu0y88h5ggf&amp;e=1&amp;st=y04a2g28&amp;dl=0" TargetMode="External"/><Relationship Id="rId1" Type="http://schemas.openxmlformats.org/officeDocument/2006/relationships/slideLayout" Target="../slideLayouts/slideLayout17.xml"/><Relationship Id="rId5" Type="http://schemas.openxmlformats.org/officeDocument/2006/relationships/image" Target="../media/image11.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etintotheatre.org/blog/complete-list-of-jobs-in-theatre-industry/" TargetMode="External"/><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teesvalley-ca.gov.uk/work/wp-content/uploads/sites/6/2025/01/Digital-Creative-digital-1.pdf" TargetMode="External"/><Relationship Id="rId7" Type="http://schemas.openxmlformats.org/officeDocument/2006/relationships/image" Target="../media/image10.png"/><Relationship Id="rId2" Type="http://schemas.openxmlformats.org/officeDocument/2006/relationships/hyperlink" Target="https://teesvalley-ca.gov.uk/work/careers-hub/" TargetMode="External"/><Relationship Id="rId1" Type="http://schemas.openxmlformats.org/officeDocument/2006/relationships/slideLayout" Target="../slideLayouts/slideLayout17.xml"/><Relationship Id="rId6" Type="http://schemas.openxmlformats.org/officeDocument/2006/relationships/hyperlink" Target="https://nationalcareers.service.gov.uk/" TargetMode="External"/><Relationship Id="rId5" Type="http://schemas.openxmlformats.org/officeDocument/2006/relationships/hyperlink" Target="https://northeastscreen.org/" TargetMode="External"/><Relationship Id="rId4" Type="http://schemas.openxmlformats.org/officeDocument/2006/relationships/hyperlink" Target="https://teesvalley-ca.gov.uk/work/wp-content/uploads/sites/6/2025/04/6-x-LMI-Tees-Valley-Posters-digital-friendl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at a desk&#10;&#10;AI-generated content may be incorrect.">
            <a:extLst>
              <a:ext uri="{FF2B5EF4-FFF2-40B4-BE49-F238E27FC236}">
                <a16:creationId xmlns:a16="http://schemas.microsoft.com/office/drawing/2014/main" id="{1F5A1768-C590-4215-5CB5-0181F1076051}"/>
              </a:ext>
            </a:extLst>
          </p:cNvPr>
          <p:cNvPicPr>
            <a:picLocks noChangeAspect="1"/>
          </p:cNvPicPr>
          <p:nvPr/>
        </p:nvPicPr>
        <p:blipFill>
          <a:blip r:embed="rId2"/>
          <a:srcRect r="7410"/>
          <a:stretch>
            <a:fillRect/>
          </a:stretch>
        </p:blipFill>
        <p:spPr>
          <a:xfrm>
            <a:off x="3530727" y="310859"/>
            <a:ext cx="8661274" cy="6236282"/>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3"/>
          <a:srcRect/>
          <a:stretch/>
        </p:blipFill>
        <p:spPr>
          <a:xfrm>
            <a:off x="16217" y="0"/>
            <a:ext cx="12192000" cy="6858000"/>
          </a:xfrm>
          <a:prstGeom prst="rect">
            <a:avLst/>
          </a:prstGeom>
        </p:spPr>
      </p:pic>
      <p:sp>
        <p:nvSpPr>
          <p:cNvPr id="2" name="Title 1">
            <a:extLst>
              <a:ext uri="{FF2B5EF4-FFF2-40B4-BE49-F238E27FC236}">
                <a16:creationId xmlns:a16="http://schemas.microsoft.com/office/drawing/2014/main" id="{E67ADC7E-BE84-501D-45C6-77B74A8CB01F}"/>
              </a:ext>
            </a:extLst>
          </p:cNvPr>
          <p:cNvSpPr>
            <a:spLocks noGrp="1"/>
          </p:cNvSpPr>
          <p:nvPr>
            <p:ph type="title"/>
          </p:nvPr>
        </p:nvSpPr>
        <p:spPr>
          <a:xfrm>
            <a:off x="333375" y="1947863"/>
            <a:ext cx="4690038" cy="1962150"/>
          </a:xfrm>
        </p:spPr>
        <p:txBody>
          <a:bodyPr/>
          <a:lstStyle/>
          <a:p>
            <a:r>
              <a:rPr lang="en-US"/>
              <a:t>KS3 &amp; 4</a:t>
            </a:r>
            <a:br>
              <a:rPr lang="en-US"/>
            </a:br>
            <a:r>
              <a:rPr lang="en-US"/>
              <a:t>Careers in Drama &amp; the Theatre Industry</a:t>
            </a:r>
          </a:p>
        </p:txBody>
      </p:sp>
      <p:sp>
        <p:nvSpPr>
          <p:cNvPr id="8" name="AutoShape 4" descr="Outwood Academy Bydales">
            <a:extLst>
              <a:ext uri="{FF2B5EF4-FFF2-40B4-BE49-F238E27FC236}">
                <a16:creationId xmlns:a16="http://schemas.microsoft.com/office/drawing/2014/main" id="{FC42EE42-F14A-6E22-5607-0B3423801C9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Graphic 10">
            <a:extLst>
              <a:ext uri="{FF2B5EF4-FFF2-40B4-BE49-F238E27FC236}">
                <a16:creationId xmlns:a16="http://schemas.microsoft.com/office/drawing/2014/main" id="{46901D58-8116-8087-C025-4A88EE5277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8239" y="5691414"/>
            <a:ext cx="1598217" cy="500574"/>
          </a:xfrm>
          <a:prstGeom prst="rect">
            <a:avLst/>
          </a:prstGeom>
        </p:spPr>
      </p:pic>
      <p:pic>
        <p:nvPicPr>
          <p:cNvPr id="4" name="Picture 3" descr="Hippodrome Logo">
            <a:extLst>
              <a:ext uri="{FF2B5EF4-FFF2-40B4-BE49-F238E27FC236}">
                <a16:creationId xmlns:a16="http://schemas.microsoft.com/office/drawing/2014/main" id="{B06E0888-30F8-7C30-F17A-5D2250F26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5560919"/>
            <a:ext cx="634482" cy="7837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6283FF6-D202-67E7-D949-9A426AB905C0}"/>
              </a:ext>
            </a:extLst>
          </p:cNvPr>
          <p:cNvPicPr>
            <a:picLocks noChangeAspect="1"/>
          </p:cNvPicPr>
          <p:nvPr/>
        </p:nvPicPr>
        <p:blipFill>
          <a:blip r:embed="rId7"/>
          <a:stretch>
            <a:fillRect/>
          </a:stretch>
        </p:blipFill>
        <p:spPr>
          <a:xfrm>
            <a:off x="1345371" y="5552367"/>
            <a:ext cx="1702311" cy="783772"/>
          </a:xfrm>
          <a:prstGeom prst="rect">
            <a:avLst/>
          </a:prstGeom>
        </p:spPr>
      </p:pic>
    </p:spTree>
    <p:extLst>
      <p:ext uri="{BB962C8B-B14F-4D97-AF65-F5344CB8AC3E}">
        <p14:creationId xmlns:p14="http://schemas.microsoft.com/office/powerpoint/2010/main" val="190145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95D46-5FA3-B939-F447-C61E1BF6B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6099E-6CE8-0438-00E3-5CBC9F03FE39}"/>
              </a:ext>
            </a:extLst>
          </p:cNvPr>
          <p:cNvSpPr>
            <a:spLocks noGrp="1"/>
          </p:cNvSpPr>
          <p:nvPr>
            <p:ph type="title"/>
          </p:nvPr>
        </p:nvSpPr>
        <p:spPr/>
        <p:txBody>
          <a:bodyPr/>
          <a:lstStyle/>
          <a:p>
            <a:r>
              <a:rPr lang="en-US"/>
              <a:t>Critical Thinking</a:t>
            </a:r>
          </a:p>
        </p:txBody>
      </p:sp>
      <p:sp>
        <p:nvSpPr>
          <p:cNvPr id="3" name="Content Placeholder 2">
            <a:extLst>
              <a:ext uri="{FF2B5EF4-FFF2-40B4-BE49-F238E27FC236}">
                <a16:creationId xmlns:a16="http://schemas.microsoft.com/office/drawing/2014/main" id="{0C13163D-445A-C187-BCAC-20183B4E518D}"/>
              </a:ext>
            </a:extLst>
          </p:cNvPr>
          <p:cNvSpPr>
            <a:spLocks noGrp="1"/>
          </p:cNvSpPr>
          <p:nvPr>
            <p:ph sz="half" idx="2"/>
          </p:nvPr>
        </p:nvSpPr>
        <p:spPr>
          <a:xfrm>
            <a:off x="334107" y="1276425"/>
            <a:ext cx="8624697" cy="4607281"/>
          </a:xfrm>
        </p:spPr>
        <p:txBody>
          <a:bodyPr/>
          <a:lstStyle/>
          <a:p>
            <a:r>
              <a:rPr lang="en-GB" sz="2000"/>
              <a:t>Analysing Drama productions and scripts allows you to develop your critical thinking skills. </a:t>
            </a:r>
          </a:p>
          <a:p>
            <a:r>
              <a:rPr lang="en-GB" sz="2000"/>
              <a:t>This is useful for almost every jobs and is great if you are planning on taking English Literature, Media Studies, Humanities and even Maths and Science at degree level.</a:t>
            </a:r>
          </a:p>
          <a:p>
            <a:r>
              <a:rPr lang="en-GB" sz="2000"/>
              <a:t> Also, it allows you to think more critically about the film, television and theatre that we all consume on a daily basis.</a:t>
            </a:r>
            <a:endParaRPr lang="en-GB"/>
          </a:p>
          <a:p>
            <a:endParaRPr lang="en-US"/>
          </a:p>
        </p:txBody>
      </p:sp>
      <p:pic>
        <p:nvPicPr>
          <p:cNvPr id="4" name="Picture 3" descr="Hippodrome Logo">
            <a:extLst>
              <a:ext uri="{FF2B5EF4-FFF2-40B4-BE49-F238E27FC236}">
                <a16:creationId xmlns:a16="http://schemas.microsoft.com/office/drawing/2014/main" id="{9ADA0511-8071-B0F5-AAA5-9FE9F3585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77CE48-1FC2-62C2-B45C-85745EF55C0B}"/>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74169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A1880-EF49-23CF-EA2D-5AECD4E8B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C9715-57CA-A9F1-AABD-6ABFFDCACC38}"/>
              </a:ext>
            </a:extLst>
          </p:cNvPr>
          <p:cNvSpPr>
            <a:spLocks noGrp="1"/>
          </p:cNvSpPr>
          <p:nvPr>
            <p:ph type="title"/>
          </p:nvPr>
        </p:nvSpPr>
        <p:spPr/>
        <p:txBody>
          <a:bodyPr/>
          <a:lstStyle/>
          <a:p>
            <a:r>
              <a:rPr lang="en-US"/>
              <a:t>Confidence</a:t>
            </a:r>
          </a:p>
        </p:txBody>
      </p:sp>
      <p:sp>
        <p:nvSpPr>
          <p:cNvPr id="3" name="Content Placeholder 2">
            <a:extLst>
              <a:ext uri="{FF2B5EF4-FFF2-40B4-BE49-F238E27FC236}">
                <a16:creationId xmlns:a16="http://schemas.microsoft.com/office/drawing/2014/main" id="{4DF908E5-6A87-1210-46EF-4E11A1BDC682}"/>
              </a:ext>
            </a:extLst>
          </p:cNvPr>
          <p:cNvSpPr>
            <a:spLocks noGrp="1"/>
          </p:cNvSpPr>
          <p:nvPr>
            <p:ph sz="half" idx="2"/>
          </p:nvPr>
        </p:nvSpPr>
        <p:spPr>
          <a:xfrm>
            <a:off x="334107" y="1276425"/>
            <a:ext cx="8346905" cy="4607281"/>
          </a:xfrm>
        </p:spPr>
        <p:txBody>
          <a:bodyPr/>
          <a:lstStyle/>
          <a:p>
            <a:r>
              <a:rPr lang="en-GB" sz="2000"/>
              <a:t>You will gain in confidence. This is a really important one because Drama gives you the opportunity to push yourself to perform. </a:t>
            </a:r>
          </a:p>
          <a:p>
            <a:r>
              <a:rPr lang="en-GB" sz="2000"/>
              <a:t>You will be able to grow in confidence, develop your performance skills and overcome the fear of making mistakes in a fun, creative and supportive environment.</a:t>
            </a:r>
            <a:endParaRPr lang="en-GB"/>
          </a:p>
          <a:p>
            <a:endParaRPr lang="en-US"/>
          </a:p>
        </p:txBody>
      </p:sp>
      <p:pic>
        <p:nvPicPr>
          <p:cNvPr id="4" name="Picture 3" descr="Hippodrome Logo">
            <a:extLst>
              <a:ext uri="{FF2B5EF4-FFF2-40B4-BE49-F238E27FC236}">
                <a16:creationId xmlns:a16="http://schemas.microsoft.com/office/drawing/2014/main" id="{3B6394F8-A1B4-6486-9B28-2DB3CCF90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D9B68D-D366-2DCE-3D2A-C3814207D9BF}"/>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93700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E28A4-EF7B-2BBC-EEDD-F939FB8E890E}"/>
            </a:ext>
          </a:extLst>
        </p:cNvPr>
        <p:cNvGrpSpPr/>
        <p:nvPr/>
      </p:nvGrpSpPr>
      <p:grpSpPr>
        <a:xfrm>
          <a:off x="0" y="0"/>
          <a:ext cx="0" cy="0"/>
          <a:chOff x="0" y="0"/>
          <a:chExt cx="0" cy="0"/>
        </a:xfrm>
      </p:grpSpPr>
      <p:pic>
        <p:nvPicPr>
          <p:cNvPr id="3" name="Picture 2" descr="Hippodrome Logo">
            <a:extLst>
              <a:ext uri="{FF2B5EF4-FFF2-40B4-BE49-F238E27FC236}">
                <a16:creationId xmlns:a16="http://schemas.microsoft.com/office/drawing/2014/main" id="{544952BB-381F-5DB3-118F-D9E1EA834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DD285D-9050-019E-B572-D3A79936B7AC}"/>
              </a:ext>
            </a:extLst>
          </p:cNvPr>
          <p:cNvPicPr>
            <a:picLocks noChangeAspect="1"/>
          </p:cNvPicPr>
          <p:nvPr/>
        </p:nvPicPr>
        <p:blipFill>
          <a:blip r:embed="rId3"/>
          <a:stretch>
            <a:fillRect/>
          </a:stretch>
        </p:blipFill>
        <p:spPr>
          <a:xfrm>
            <a:off x="3689987" y="5877053"/>
            <a:ext cx="1268875" cy="584211"/>
          </a:xfrm>
          <a:prstGeom prst="rect">
            <a:avLst/>
          </a:prstGeom>
        </p:spPr>
      </p:pic>
      <p:pic>
        <p:nvPicPr>
          <p:cNvPr id="6" name="Picture 5" descr="A chart of different colors&#10;&#10;AI-generated content may be incorrect.">
            <a:extLst>
              <a:ext uri="{FF2B5EF4-FFF2-40B4-BE49-F238E27FC236}">
                <a16:creationId xmlns:a16="http://schemas.microsoft.com/office/drawing/2014/main" id="{50C9A737-B673-5A7C-C3BA-EC86C2CAE013}"/>
              </a:ext>
            </a:extLst>
          </p:cNvPr>
          <p:cNvPicPr>
            <a:picLocks noChangeAspect="1"/>
          </p:cNvPicPr>
          <p:nvPr/>
        </p:nvPicPr>
        <p:blipFill>
          <a:blip r:embed="rId4"/>
          <a:srcRect l="3929" t="8804" r="4847" b="5208"/>
          <a:stretch/>
        </p:blipFill>
        <p:spPr>
          <a:xfrm>
            <a:off x="753066" y="302558"/>
            <a:ext cx="10470860" cy="5401467"/>
          </a:xfrm>
          <a:prstGeom prst="rect">
            <a:avLst/>
          </a:prstGeom>
        </p:spPr>
      </p:pic>
    </p:spTree>
    <p:extLst>
      <p:ext uri="{BB962C8B-B14F-4D97-AF65-F5344CB8AC3E}">
        <p14:creationId xmlns:p14="http://schemas.microsoft.com/office/powerpoint/2010/main" val="378193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4860A-2F1C-E287-0BE8-98B044D1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6B0CF-3BCE-DAC5-518F-EDCA8D552471}"/>
              </a:ext>
            </a:extLst>
          </p:cNvPr>
          <p:cNvSpPr>
            <a:spLocks noGrp="1"/>
          </p:cNvSpPr>
          <p:nvPr>
            <p:ph type="title"/>
          </p:nvPr>
        </p:nvSpPr>
        <p:spPr>
          <a:xfrm>
            <a:off x="334107" y="423741"/>
            <a:ext cx="11486417" cy="753209"/>
          </a:xfrm>
        </p:spPr>
        <p:txBody>
          <a:bodyPr/>
          <a:lstStyle/>
          <a:p>
            <a:r>
              <a:rPr lang="en-US" sz="3200"/>
              <a:t>So, where can a career in the Theatre Industry take you?</a:t>
            </a:r>
            <a:br>
              <a:rPr lang="en-US" sz="3200"/>
            </a:br>
            <a:r>
              <a:rPr lang="en-US" sz="3200" b="1"/>
              <a:t>ACTIVE LISTENING</a:t>
            </a:r>
            <a:endParaRPr lang="en-US" sz="3200"/>
          </a:p>
        </p:txBody>
      </p:sp>
      <p:pic>
        <p:nvPicPr>
          <p:cNvPr id="8" name="Online Media 7" title="#InspiringFutureTheatre - Consider a career backstage!">
            <a:hlinkClick r:id="" action="ppaction://media"/>
            <a:extLst>
              <a:ext uri="{FF2B5EF4-FFF2-40B4-BE49-F238E27FC236}">
                <a16:creationId xmlns:a16="http://schemas.microsoft.com/office/drawing/2014/main" id="{760A8225-C07D-95C1-673E-38AFE839625C}"/>
              </a:ext>
            </a:extLst>
          </p:cNvPr>
          <p:cNvPicPr>
            <a:picLocks noRot="1" noChangeAspect="1"/>
          </p:cNvPicPr>
          <p:nvPr>
            <a:videoFile r:link="rId1"/>
          </p:nvPr>
        </p:nvPicPr>
        <p:blipFill>
          <a:blip r:embed="rId3"/>
          <a:stretch>
            <a:fillRect/>
          </a:stretch>
        </p:blipFill>
        <p:spPr>
          <a:xfrm>
            <a:off x="334107" y="1704366"/>
            <a:ext cx="6939682" cy="3920930"/>
          </a:xfrm>
          <a:prstGeom prst="rect">
            <a:avLst/>
          </a:prstGeom>
        </p:spPr>
      </p:pic>
      <p:pic>
        <p:nvPicPr>
          <p:cNvPr id="3" name="Picture 2" descr="Hippodrome Logo">
            <a:extLst>
              <a:ext uri="{FF2B5EF4-FFF2-40B4-BE49-F238E27FC236}">
                <a16:creationId xmlns:a16="http://schemas.microsoft.com/office/drawing/2014/main" id="{FB3BB061-D423-7425-6C90-2CACEC6B9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2011908-FD71-1402-4995-69F642801270}"/>
              </a:ext>
            </a:extLst>
          </p:cNvPr>
          <p:cNvPicPr>
            <a:picLocks noChangeAspect="1"/>
          </p:cNvPicPr>
          <p:nvPr/>
        </p:nvPicPr>
        <p:blipFill>
          <a:blip r:embed="rId5"/>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19323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78F2-5096-7811-1460-A390105F8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8AEA22-B289-6049-8905-E83EA4CD7EB3}"/>
              </a:ext>
            </a:extLst>
          </p:cNvPr>
          <p:cNvSpPr>
            <a:spLocks noGrp="1"/>
          </p:cNvSpPr>
          <p:nvPr>
            <p:ph type="title"/>
          </p:nvPr>
        </p:nvSpPr>
        <p:spPr>
          <a:xfrm>
            <a:off x="334107" y="423741"/>
            <a:ext cx="11486417" cy="572721"/>
          </a:xfrm>
        </p:spPr>
        <p:txBody>
          <a:bodyPr/>
          <a:lstStyle/>
          <a:p>
            <a:r>
              <a:rPr lang="en-US"/>
              <a:t>Get into Theatre! ACTIVE LISTENING</a:t>
            </a:r>
          </a:p>
        </p:txBody>
      </p:sp>
      <p:pic>
        <p:nvPicPr>
          <p:cNvPr id="5" name="Online Media 4" title="Get Into Theatre | Theatre Careers, Training, Experiences &amp; Funding">
            <a:hlinkClick r:id="" action="ppaction://media"/>
            <a:extLst>
              <a:ext uri="{FF2B5EF4-FFF2-40B4-BE49-F238E27FC236}">
                <a16:creationId xmlns:a16="http://schemas.microsoft.com/office/drawing/2014/main" id="{F6B77D29-B873-D368-C0E6-CDBF48052877}"/>
              </a:ext>
            </a:extLst>
          </p:cNvPr>
          <p:cNvPicPr>
            <a:picLocks noGrp="1" noRot="1" noChangeAspect="1"/>
          </p:cNvPicPr>
          <p:nvPr>
            <p:ph sz="half" idx="2"/>
            <a:videoFile r:link="rId1"/>
          </p:nvPr>
        </p:nvPicPr>
        <p:blipFill>
          <a:blip r:embed="rId3"/>
          <a:stretch>
            <a:fillRect/>
          </a:stretch>
        </p:blipFill>
        <p:spPr>
          <a:xfrm>
            <a:off x="333375" y="2000514"/>
            <a:ext cx="5595938" cy="3158596"/>
          </a:xfrm>
        </p:spPr>
      </p:pic>
      <p:pic>
        <p:nvPicPr>
          <p:cNvPr id="3" name="Picture 2" descr="Hippodrome Logo">
            <a:extLst>
              <a:ext uri="{FF2B5EF4-FFF2-40B4-BE49-F238E27FC236}">
                <a16:creationId xmlns:a16="http://schemas.microsoft.com/office/drawing/2014/main" id="{46C58820-5E6D-B070-2A7E-7D15AFE8B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C414E17-5D8B-872E-B7D7-2DF92AAAE356}"/>
              </a:ext>
            </a:extLst>
          </p:cNvPr>
          <p:cNvPicPr>
            <a:picLocks noChangeAspect="1"/>
          </p:cNvPicPr>
          <p:nvPr/>
        </p:nvPicPr>
        <p:blipFill>
          <a:blip r:embed="rId5"/>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30536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C57B4-E841-81BC-46C9-649FEF4A3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A87B-9F16-D763-535C-BCB6DB350A19}"/>
              </a:ext>
            </a:extLst>
          </p:cNvPr>
          <p:cNvSpPr>
            <a:spLocks noGrp="1"/>
          </p:cNvSpPr>
          <p:nvPr>
            <p:ph type="title"/>
          </p:nvPr>
        </p:nvSpPr>
        <p:spPr>
          <a:xfrm>
            <a:off x="334107" y="423741"/>
            <a:ext cx="11715139" cy="572721"/>
          </a:xfrm>
        </p:spPr>
        <p:txBody>
          <a:bodyPr/>
          <a:lstStyle/>
          <a:p>
            <a:r>
              <a:rPr lang="en-US"/>
              <a:t>Spotlight on Stage Management – ACTIVE LISTENING</a:t>
            </a:r>
          </a:p>
        </p:txBody>
      </p:sp>
      <p:pic>
        <p:nvPicPr>
          <p:cNvPr id="5" name="Online Media 4" title="Wicked UK | First Careers | Stage Management">
            <a:hlinkClick r:id="" action="ppaction://media"/>
            <a:extLst>
              <a:ext uri="{FF2B5EF4-FFF2-40B4-BE49-F238E27FC236}">
                <a16:creationId xmlns:a16="http://schemas.microsoft.com/office/drawing/2014/main" id="{1DC299F8-7B24-FC94-34A1-F5594BF7AD85}"/>
              </a:ext>
            </a:extLst>
          </p:cNvPr>
          <p:cNvPicPr>
            <a:picLocks noGrp="1" noRot="1" noChangeAspect="1"/>
          </p:cNvPicPr>
          <p:nvPr>
            <p:ph sz="half" idx="2"/>
            <a:videoFile r:link="rId1"/>
          </p:nvPr>
        </p:nvPicPr>
        <p:blipFill>
          <a:blip r:embed="rId3"/>
          <a:stretch>
            <a:fillRect/>
          </a:stretch>
        </p:blipFill>
        <p:spPr>
          <a:xfrm>
            <a:off x="333375" y="2000514"/>
            <a:ext cx="5595938" cy="3158596"/>
          </a:xfrm>
        </p:spPr>
      </p:pic>
      <p:pic>
        <p:nvPicPr>
          <p:cNvPr id="3" name="Picture 2" descr="Hippodrome Logo">
            <a:extLst>
              <a:ext uri="{FF2B5EF4-FFF2-40B4-BE49-F238E27FC236}">
                <a16:creationId xmlns:a16="http://schemas.microsoft.com/office/drawing/2014/main" id="{E259A490-A61F-BDA5-1D58-8EC210EFC4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1EB6A0-8C24-87C2-6E42-5B841F43BC8D}"/>
              </a:ext>
            </a:extLst>
          </p:cNvPr>
          <p:cNvPicPr>
            <a:picLocks noChangeAspect="1"/>
          </p:cNvPicPr>
          <p:nvPr/>
        </p:nvPicPr>
        <p:blipFill>
          <a:blip r:embed="rId5"/>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12140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4B03D-0DD4-D6B2-EC16-2275F90A1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606BF-0226-C8E7-10A1-234E8D7F628D}"/>
              </a:ext>
            </a:extLst>
          </p:cNvPr>
          <p:cNvSpPr>
            <a:spLocks noGrp="1"/>
          </p:cNvSpPr>
          <p:nvPr>
            <p:ph type="title"/>
          </p:nvPr>
        </p:nvSpPr>
        <p:spPr>
          <a:xfrm>
            <a:off x="334107" y="423741"/>
            <a:ext cx="11486417" cy="572721"/>
          </a:xfrm>
        </p:spPr>
        <p:txBody>
          <a:bodyPr/>
          <a:lstStyle/>
          <a:p>
            <a:r>
              <a:rPr lang="en-US"/>
              <a:t>Spotlight on Front of House – ACTIVE LISTENING</a:t>
            </a:r>
          </a:p>
        </p:txBody>
      </p:sp>
      <p:pic>
        <p:nvPicPr>
          <p:cNvPr id="5" name="Online Media 4" title="A Day in the Life of the Front of House Team (Raj &amp; Gretl) - Delfont Mackintosh Theatres Recruitment">
            <a:hlinkClick r:id="" action="ppaction://media"/>
            <a:extLst>
              <a:ext uri="{FF2B5EF4-FFF2-40B4-BE49-F238E27FC236}">
                <a16:creationId xmlns:a16="http://schemas.microsoft.com/office/drawing/2014/main" id="{BF5227E8-B5C8-100A-2C60-8C580C343FA7}"/>
              </a:ext>
            </a:extLst>
          </p:cNvPr>
          <p:cNvPicPr>
            <a:picLocks noGrp="1" noRot="1" noChangeAspect="1"/>
          </p:cNvPicPr>
          <p:nvPr>
            <p:ph sz="half" idx="2"/>
            <a:videoFile r:link="rId1"/>
          </p:nvPr>
        </p:nvPicPr>
        <p:blipFill>
          <a:blip r:embed="rId3"/>
          <a:stretch>
            <a:fillRect/>
          </a:stretch>
        </p:blipFill>
        <p:spPr>
          <a:xfrm>
            <a:off x="333375" y="2000514"/>
            <a:ext cx="5595938" cy="3158596"/>
          </a:xfrm>
        </p:spPr>
      </p:pic>
      <p:pic>
        <p:nvPicPr>
          <p:cNvPr id="3" name="Picture 2" descr="Hippodrome Logo">
            <a:extLst>
              <a:ext uri="{FF2B5EF4-FFF2-40B4-BE49-F238E27FC236}">
                <a16:creationId xmlns:a16="http://schemas.microsoft.com/office/drawing/2014/main" id="{75FBB63E-7D1C-F1B1-3C94-569EF05F0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920A3D4-D811-9B3C-3D8F-38D973440C3B}"/>
              </a:ext>
            </a:extLst>
          </p:cNvPr>
          <p:cNvPicPr>
            <a:picLocks noChangeAspect="1"/>
          </p:cNvPicPr>
          <p:nvPr/>
        </p:nvPicPr>
        <p:blipFill>
          <a:blip r:embed="rId5"/>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405453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0FBE7-F250-D347-3E51-26A667E34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C45BB-31D4-3331-3758-35AEA6B9FE94}"/>
              </a:ext>
            </a:extLst>
          </p:cNvPr>
          <p:cNvSpPr>
            <a:spLocks noGrp="1"/>
          </p:cNvSpPr>
          <p:nvPr>
            <p:ph type="title"/>
          </p:nvPr>
        </p:nvSpPr>
        <p:spPr>
          <a:xfrm>
            <a:off x="334107" y="423741"/>
            <a:ext cx="9967361" cy="572721"/>
          </a:xfrm>
        </p:spPr>
        <p:txBody>
          <a:bodyPr/>
          <a:lstStyle/>
          <a:p>
            <a:r>
              <a:rPr lang="en-US"/>
              <a:t>Spotlight on Audience Development &amp; Participation Manager (Darlington Hippodrome) – ACTIVE LISTENING </a:t>
            </a:r>
          </a:p>
        </p:txBody>
      </p:sp>
      <p:sp>
        <p:nvSpPr>
          <p:cNvPr id="6" name="Content Placeholder 5">
            <a:extLst>
              <a:ext uri="{FF2B5EF4-FFF2-40B4-BE49-F238E27FC236}">
                <a16:creationId xmlns:a16="http://schemas.microsoft.com/office/drawing/2014/main" id="{DB8C9D5C-D57F-DAA3-24CB-9A83FB5506C5}"/>
              </a:ext>
            </a:extLst>
          </p:cNvPr>
          <p:cNvSpPr>
            <a:spLocks noGrp="1"/>
          </p:cNvSpPr>
          <p:nvPr>
            <p:ph sz="half" idx="2"/>
          </p:nvPr>
        </p:nvSpPr>
        <p:spPr>
          <a:xfrm>
            <a:off x="334107" y="2164466"/>
            <a:ext cx="9805316" cy="1504709"/>
          </a:xfrm>
        </p:spPr>
        <p:txBody>
          <a:bodyPr/>
          <a:lstStyle/>
          <a:p>
            <a:endParaRPr lang="en-GB">
              <a:solidFill>
                <a:srgbClr val="3E1A1C"/>
              </a:solidFill>
            </a:endParaRPr>
          </a:p>
          <a:p>
            <a:r>
              <a:rPr lang="en-GB" b="1">
                <a:hlinkClick r:id="rId2">
                  <a:extLst>
                    <a:ext uri="{A12FA001-AC4F-418D-AE19-62706E023703}">
                      <ahyp:hlinkClr xmlns:ahyp="http://schemas.microsoft.com/office/drawing/2018/hyperlinkcolor" val="tx"/>
                    </a:ext>
                  </a:extLst>
                </a:hlinkClick>
              </a:rPr>
              <a:t>Click here to watch Chris, from Darlington Hippodrome</a:t>
            </a:r>
            <a:endParaRPr lang="en-GB" b="1"/>
          </a:p>
          <a:p>
            <a:r>
              <a:rPr lang="en-GB" b="1" u="sng">
                <a:hlinkClick r:id="rId3">
                  <a:extLst>
                    <a:ext uri="{A12FA001-AC4F-418D-AE19-62706E023703}">
                      <ahyp:hlinkClr xmlns:ahyp="http://schemas.microsoft.com/office/drawing/2018/hyperlinkcolor" val="tx"/>
                    </a:ext>
                  </a:extLst>
                </a:hlinkClick>
              </a:rPr>
              <a:t>Click here to take a tour of Darlington Hippodrome</a:t>
            </a:r>
            <a:endParaRPr lang="en-GB" b="1" u="sng"/>
          </a:p>
        </p:txBody>
      </p:sp>
      <p:pic>
        <p:nvPicPr>
          <p:cNvPr id="3" name="Picture 2" descr="Hippodrome Logo">
            <a:extLst>
              <a:ext uri="{FF2B5EF4-FFF2-40B4-BE49-F238E27FC236}">
                <a16:creationId xmlns:a16="http://schemas.microsoft.com/office/drawing/2014/main" id="{EB667364-8563-2B98-8FF4-AD1881E9B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AAAB9E-60BF-C503-94D9-A78B5A2FB4E2}"/>
              </a:ext>
            </a:extLst>
          </p:cNvPr>
          <p:cNvPicPr>
            <a:picLocks noChangeAspect="1"/>
          </p:cNvPicPr>
          <p:nvPr/>
        </p:nvPicPr>
        <p:blipFill>
          <a:blip r:embed="rId5"/>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205838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4ED2B-1641-42ED-D348-1A03ADE0E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83F24-6A62-D7EF-15DA-70409A4EF350}"/>
              </a:ext>
            </a:extLst>
          </p:cNvPr>
          <p:cNvSpPr>
            <a:spLocks noGrp="1"/>
          </p:cNvSpPr>
          <p:nvPr>
            <p:ph type="title"/>
          </p:nvPr>
        </p:nvSpPr>
        <p:spPr/>
        <p:txBody>
          <a:bodyPr/>
          <a:lstStyle/>
          <a:p>
            <a:r>
              <a:rPr lang="en-US"/>
              <a:t>Over to you…..</a:t>
            </a:r>
          </a:p>
        </p:txBody>
      </p:sp>
      <p:sp>
        <p:nvSpPr>
          <p:cNvPr id="3" name="Content Placeholder 2">
            <a:extLst>
              <a:ext uri="{FF2B5EF4-FFF2-40B4-BE49-F238E27FC236}">
                <a16:creationId xmlns:a16="http://schemas.microsoft.com/office/drawing/2014/main" id="{E5899802-925C-1867-09E5-FD0688AE8A04}"/>
              </a:ext>
            </a:extLst>
          </p:cNvPr>
          <p:cNvSpPr>
            <a:spLocks noGrp="1"/>
          </p:cNvSpPr>
          <p:nvPr>
            <p:ph sz="half" idx="2"/>
          </p:nvPr>
        </p:nvSpPr>
        <p:spPr>
          <a:xfrm>
            <a:off x="334107" y="1276425"/>
            <a:ext cx="11124829" cy="4607281"/>
          </a:xfrm>
        </p:spPr>
        <p:txBody>
          <a:bodyPr lIns="0" tIns="0" rIns="0" bIns="0" anchor="t">
            <a:normAutofit/>
          </a:bodyPr>
          <a:lstStyle/>
          <a:p>
            <a:pPr marL="114300" indent="0">
              <a:spcBef>
                <a:spcPts val="900"/>
              </a:spcBef>
              <a:buSzPts val="1800"/>
              <a:buNone/>
            </a:pPr>
            <a:r>
              <a:rPr lang="en-GB" sz="2000" dirty="0">
                <a:latin typeface="Inter"/>
              </a:rPr>
              <a:t>Using the website, Get Into </a:t>
            </a:r>
            <a:r>
              <a:rPr lang="en-GB" sz="2000" dirty="0" err="1">
                <a:latin typeface="Inter"/>
              </a:rPr>
              <a:t>Theatre.Org</a:t>
            </a:r>
            <a:r>
              <a:rPr lang="en-GB" sz="2000" dirty="0">
                <a:latin typeface="Inter"/>
              </a:rPr>
              <a:t> </a:t>
            </a:r>
            <a:r>
              <a:rPr lang="en-GB" dirty="0">
                <a:latin typeface="Inter"/>
              </a:rPr>
              <a:t>-  https://getintotheatre.org/ </a:t>
            </a:r>
            <a:r>
              <a:rPr lang="en-GB" sz="2000" dirty="0">
                <a:latin typeface="Inter"/>
              </a:rPr>
              <a:t> </a:t>
            </a:r>
            <a:r>
              <a:rPr lang="en-GB" sz="1800" u="sng" dirty="0">
                <a:solidFill>
                  <a:schemeClr val="hlink"/>
                </a:solidFill>
                <a:latin typeface="Arial"/>
                <a:ea typeface="Arial"/>
                <a:cs typeface="Arial"/>
                <a:sym typeface="Arial"/>
                <a:hlinkClick r:id="rId2">
                  <a:extLst>
                    <a:ext uri="{A12FA001-AC4F-418D-AE19-62706E023703}">
                      <ahyp:hlinkClr xmlns:ahyp="http://schemas.microsoft.com/office/drawing/2018/hyperlinkcolor" val="tx"/>
                    </a:ext>
                  </a:extLst>
                </a:hlinkClick>
              </a:rPr>
              <a:t>C</a:t>
            </a:r>
            <a:br>
              <a:rPr lang="en-GB" sz="1800" u="sng" dirty="0">
                <a:latin typeface="Arial"/>
                <a:ea typeface="Arial"/>
                <a:cs typeface="Arial"/>
                <a:hlinkClick r:id="rId2">
                  <a:extLst>
                    <a:ext uri="{A12FA001-AC4F-418D-AE19-62706E023703}">
                      <ahyp:hlinkClr xmlns:ahyp="http://schemas.microsoft.com/office/drawing/2018/hyperlinkcolor" val="tx"/>
                    </a:ext>
                  </a:extLst>
                </a:hlinkClick>
              </a:rPr>
            </a:br>
            <a:r>
              <a:rPr lang="en-GB" sz="1800" u="sng" dirty="0">
                <a:solidFill>
                  <a:schemeClr val="hlink"/>
                </a:solidFill>
                <a:latin typeface="Arial"/>
                <a:ea typeface="Arial"/>
                <a:cs typeface="Arial"/>
                <a:sym typeface="Arial"/>
                <a:hlinkClick r:id="rId2">
                  <a:extLst>
                    <a:ext uri="{A12FA001-AC4F-418D-AE19-62706E023703}">
                      <ahyp:hlinkClr xmlns:ahyp="http://schemas.microsoft.com/office/drawing/2018/hyperlinkcolor" val="tx"/>
                    </a:ext>
                  </a:extLst>
                </a:hlinkClick>
              </a:rPr>
              <a:t>omplete list of jobs in the theatre industry</a:t>
            </a:r>
            <a:endParaRPr lang="en-GB" sz="2000" dirty="0">
              <a:solidFill>
                <a:schemeClr val="hlink"/>
              </a:solidFill>
            </a:endParaRPr>
          </a:p>
          <a:p>
            <a:pPr marL="412750" indent="-342900">
              <a:spcBef>
                <a:spcPts val="0"/>
              </a:spcBef>
              <a:buSzPts val="2500"/>
            </a:pPr>
            <a:r>
              <a:rPr lang="en-GB" sz="2000" dirty="0">
                <a:latin typeface="Inter"/>
              </a:rPr>
              <a:t>Select 5 key roles in the Theatre Industry and create a project fact file which provides detailed information about each of the different roles.</a:t>
            </a:r>
          </a:p>
          <a:p>
            <a:pPr marL="69850" lvl="0" indent="0" algn="l" rtl="0">
              <a:spcBef>
                <a:spcPts val="0"/>
              </a:spcBef>
              <a:spcAft>
                <a:spcPts val="0"/>
              </a:spcAft>
              <a:buSzPts val="2500"/>
              <a:buNone/>
            </a:pPr>
            <a:endParaRPr lang="en-GB" sz="2000"/>
          </a:p>
          <a:p>
            <a:pPr marL="412750" indent="-342900">
              <a:spcBef>
                <a:spcPts val="0"/>
              </a:spcBef>
              <a:buSzPts val="2500"/>
            </a:pPr>
            <a:r>
              <a:rPr lang="en-GB" sz="2000" dirty="0">
                <a:latin typeface="Inter"/>
              </a:rPr>
              <a:t>Your project can be presented digitally or as a handwritten booklet.</a:t>
            </a:r>
          </a:p>
          <a:p>
            <a:pPr marL="69850" lvl="0" indent="0" algn="l" rtl="0">
              <a:spcBef>
                <a:spcPts val="0"/>
              </a:spcBef>
              <a:spcAft>
                <a:spcPts val="0"/>
              </a:spcAft>
              <a:buSzPts val="2500"/>
              <a:buNone/>
            </a:pPr>
            <a:endParaRPr lang="en-GB" sz="2000"/>
          </a:p>
          <a:p>
            <a:pPr marL="412750" indent="-342900">
              <a:spcBef>
                <a:spcPts val="0"/>
              </a:spcBef>
              <a:buSzPts val="2500"/>
            </a:pPr>
            <a:r>
              <a:rPr lang="en-GB" sz="2000" dirty="0">
                <a:latin typeface="Inter"/>
              </a:rPr>
              <a:t>You should aim to include visual images and as much detail as possible about your 5 chosen roles in the Theatre Industry.</a:t>
            </a:r>
          </a:p>
          <a:p>
            <a:endParaRPr lang="en-US"/>
          </a:p>
        </p:txBody>
      </p:sp>
      <p:pic>
        <p:nvPicPr>
          <p:cNvPr id="4" name="Picture 3" descr="Hippodrome Logo">
            <a:extLst>
              <a:ext uri="{FF2B5EF4-FFF2-40B4-BE49-F238E27FC236}">
                <a16:creationId xmlns:a16="http://schemas.microsoft.com/office/drawing/2014/main" id="{E7DA3444-F3A1-704D-ADF9-7D6A03DBC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3E8670-64C5-24EC-2017-7152505BCE40}"/>
              </a:ext>
            </a:extLst>
          </p:cNvPr>
          <p:cNvPicPr>
            <a:picLocks noChangeAspect="1"/>
          </p:cNvPicPr>
          <p:nvPr/>
        </p:nvPicPr>
        <p:blipFill>
          <a:blip r:embed="rId4"/>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291937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C0C1F-15ED-9287-913B-FD11E4E13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67545-1FBC-B94A-25ED-9B0FCB8A0DA6}"/>
              </a:ext>
            </a:extLst>
          </p:cNvPr>
          <p:cNvSpPr>
            <a:spLocks noGrp="1"/>
          </p:cNvSpPr>
          <p:nvPr>
            <p:ph type="title"/>
          </p:nvPr>
        </p:nvSpPr>
        <p:spPr>
          <a:xfrm>
            <a:off x="333375" y="423863"/>
            <a:ext cx="8486534" cy="573087"/>
          </a:xfrm>
        </p:spPr>
        <p:txBody>
          <a:bodyPr/>
          <a:lstStyle/>
          <a:p>
            <a:r>
              <a:rPr lang="en-US"/>
              <a:t>You could also take a look at these links to help you with your research…</a:t>
            </a:r>
          </a:p>
        </p:txBody>
      </p:sp>
      <p:sp>
        <p:nvSpPr>
          <p:cNvPr id="3" name="Content Placeholder 2">
            <a:extLst>
              <a:ext uri="{FF2B5EF4-FFF2-40B4-BE49-F238E27FC236}">
                <a16:creationId xmlns:a16="http://schemas.microsoft.com/office/drawing/2014/main" id="{67DF5696-C227-9E12-9BE7-C3410BF4E181}"/>
              </a:ext>
            </a:extLst>
          </p:cNvPr>
          <p:cNvSpPr>
            <a:spLocks noGrp="1"/>
          </p:cNvSpPr>
          <p:nvPr>
            <p:ph sz="half" idx="2"/>
          </p:nvPr>
        </p:nvSpPr>
        <p:spPr>
          <a:xfrm>
            <a:off x="333374" y="1794076"/>
            <a:ext cx="11449654" cy="4089199"/>
          </a:xfrm>
        </p:spPr>
        <p:txBody>
          <a:bodyPr>
            <a:normAutofit/>
          </a:bodyPr>
          <a:lstStyle/>
          <a:p>
            <a:r>
              <a:rPr lang="en-GB" sz="1800">
                <a:sym typeface="Arial"/>
              </a:rPr>
              <a:t>Tees Valley Careers </a:t>
            </a:r>
            <a:r>
              <a:rPr lang="en-GB" sz="1800">
                <a:sym typeface="Arial"/>
                <a:hlinkClick r:id="rId2">
                  <a:extLst>
                    <a:ext uri="{A12FA001-AC4F-418D-AE19-62706E023703}">
                      <ahyp:hlinkClr xmlns:ahyp="http://schemas.microsoft.com/office/drawing/2018/hyperlinkcolor" val="tx"/>
                    </a:ext>
                  </a:extLst>
                </a:hlinkClick>
              </a:rPr>
              <a:t>https://teesvalley-ca.gov.uk/work/careers-hub/</a:t>
            </a:r>
            <a:endParaRPr lang="en-GB" sz="1800">
              <a:sym typeface="Arial"/>
            </a:endParaRPr>
          </a:p>
          <a:p>
            <a:pPr lvl="0"/>
            <a:endParaRPr lang="en-GB" sz="1800">
              <a:sym typeface="Arial"/>
            </a:endParaRPr>
          </a:p>
          <a:p>
            <a:r>
              <a:rPr lang="en-GB" sz="1800">
                <a:sym typeface="Arial"/>
              </a:rPr>
              <a:t>Sector Workbook – </a:t>
            </a:r>
            <a:r>
              <a:rPr lang="en-GB" sz="1800">
                <a:sym typeface="Arial"/>
                <a:hlinkClick r:id="rId3">
                  <a:extLst>
                    <a:ext uri="{A12FA001-AC4F-418D-AE19-62706E023703}">
                      <ahyp:hlinkClr xmlns:ahyp="http://schemas.microsoft.com/office/drawing/2018/hyperlinkcolor" val="tx"/>
                    </a:ext>
                  </a:extLst>
                </a:hlinkClick>
              </a:rPr>
              <a:t>https://teesvalley-ca.gov.uk/work/wp-content/uploads/sites/6/2025/01/Digital-Creative-digital-1.pdf</a:t>
            </a:r>
            <a:endParaRPr lang="en-GB" sz="1800">
              <a:sym typeface="Arial"/>
            </a:endParaRPr>
          </a:p>
          <a:p>
            <a:pPr lvl="0"/>
            <a:endParaRPr lang="en-GB" sz="1800">
              <a:sym typeface="Arial"/>
            </a:endParaRPr>
          </a:p>
          <a:p>
            <a:r>
              <a:rPr lang="en-GB" sz="1800">
                <a:sym typeface="Arial"/>
              </a:rPr>
              <a:t>LMI Information – </a:t>
            </a:r>
            <a:r>
              <a:rPr lang="en-GB" sz="1800">
                <a:sym typeface="Arial"/>
                <a:hlinkClick r:id="rId4">
                  <a:extLst>
                    <a:ext uri="{A12FA001-AC4F-418D-AE19-62706E023703}">
                      <ahyp:hlinkClr xmlns:ahyp="http://schemas.microsoft.com/office/drawing/2018/hyperlinkcolor" val="tx"/>
                    </a:ext>
                  </a:extLst>
                </a:hlinkClick>
              </a:rPr>
              <a:t>https://teesvalley-ca.gov.uk/work/wp-content/uploads/sites/6/2025/04/6-x-LMI-Tees-Valley-Posters-digital-friendly.pdf</a:t>
            </a:r>
            <a:endParaRPr lang="en-GB" sz="1800">
              <a:sym typeface="Arial"/>
            </a:endParaRPr>
          </a:p>
          <a:p>
            <a:pPr lvl="0"/>
            <a:endParaRPr lang="en-GB" sz="1800">
              <a:sym typeface="Arial"/>
            </a:endParaRPr>
          </a:p>
          <a:p>
            <a:r>
              <a:rPr lang="en-GB" sz="1800">
                <a:sym typeface="Arial"/>
              </a:rPr>
              <a:t>North East Screen - </a:t>
            </a:r>
            <a:r>
              <a:rPr lang="en-GB" sz="1800">
                <a:sym typeface="Arial"/>
                <a:hlinkClick r:id="rId5">
                  <a:extLst>
                    <a:ext uri="{A12FA001-AC4F-418D-AE19-62706E023703}">
                      <ahyp:hlinkClr xmlns:ahyp="http://schemas.microsoft.com/office/drawing/2018/hyperlinkcolor" val="tx"/>
                    </a:ext>
                  </a:extLst>
                </a:hlinkClick>
              </a:rPr>
              <a:t>https://northeastscreen.org/</a:t>
            </a:r>
            <a:endParaRPr lang="en-GB" sz="1800">
              <a:sym typeface="Arial"/>
            </a:endParaRPr>
          </a:p>
          <a:p>
            <a:pPr lvl="0"/>
            <a:endParaRPr lang="en-GB" sz="1800">
              <a:sym typeface="Arial"/>
            </a:endParaRPr>
          </a:p>
          <a:p>
            <a:r>
              <a:rPr lang="en-GB" sz="1800">
                <a:sym typeface="Arial"/>
              </a:rPr>
              <a:t>National Careers Service - </a:t>
            </a:r>
            <a:r>
              <a:rPr lang="en-GB" sz="1800">
                <a:sym typeface="Arial"/>
                <a:hlinkClick r:id="rId6">
                  <a:extLst>
                    <a:ext uri="{A12FA001-AC4F-418D-AE19-62706E023703}">
                      <ahyp:hlinkClr xmlns:ahyp="http://schemas.microsoft.com/office/drawing/2018/hyperlinkcolor" val="tx"/>
                    </a:ext>
                  </a:extLst>
                </a:hlinkClick>
              </a:rPr>
              <a:t>https://nationalcareers.service.gov.uk/</a:t>
            </a:r>
            <a:endParaRPr lang="en-GB" sz="1800">
              <a:sym typeface="Arial"/>
            </a:endParaRPr>
          </a:p>
          <a:p>
            <a:endParaRPr lang="en-US" sz="1800"/>
          </a:p>
        </p:txBody>
      </p:sp>
      <p:pic>
        <p:nvPicPr>
          <p:cNvPr id="4" name="Picture 3" descr="Hippodrome Logo">
            <a:extLst>
              <a:ext uri="{FF2B5EF4-FFF2-40B4-BE49-F238E27FC236}">
                <a16:creationId xmlns:a16="http://schemas.microsoft.com/office/drawing/2014/main" id="{1B5F60FF-282F-48C5-7AA8-694D0622AC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B4DD09-4613-A1C8-B7FD-D50EB1FE40C1}"/>
              </a:ext>
            </a:extLst>
          </p:cNvPr>
          <p:cNvPicPr>
            <a:picLocks noChangeAspect="1"/>
          </p:cNvPicPr>
          <p:nvPr/>
        </p:nvPicPr>
        <p:blipFill>
          <a:blip r:embed="rId8"/>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35685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Why is Drama so important in school?</a:t>
            </a:r>
          </a:p>
        </p:txBody>
      </p:sp>
      <p:pic>
        <p:nvPicPr>
          <p:cNvPr id="5" name="Google Shape;168;p2" title="Drama Matters!">
            <a:extLst>
              <a:ext uri="{FF2B5EF4-FFF2-40B4-BE49-F238E27FC236}">
                <a16:creationId xmlns:a16="http://schemas.microsoft.com/office/drawing/2014/main" id="{B7E72F8A-87A0-B307-82AF-AA731788A729}"/>
              </a:ext>
            </a:extLst>
          </p:cNvPr>
          <p:cNvPicPr preferRelativeResize="0">
            <a:picLocks/>
          </p:cNvPicPr>
          <p:nvPr/>
        </p:nvPicPr>
        <p:blipFill rotWithShape="1">
          <a:blip r:embed="rId2">
            <a:alphaModFix/>
          </a:blip>
          <a:srcRect t="12729" b="13359"/>
          <a:stretch/>
        </p:blipFill>
        <p:spPr>
          <a:xfrm>
            <a:off x="334107" y="1206008"/>
            <a:ext cx="8613123" cy="4442438"/>
          </a:xfrm>
          <a:prstGeom prst="rect">
            <a:avLst/>
          </a:prstGeom>
          <a:noFill/>
          <a:ln>
            <a:noFill/>
          </a:ln>
        </p:spPr>
      </p:pic>
      <p:pic>
        <p:nvPicPr>
          <p:cNvPr id="3" name="Picture 2" descr="Hippodrome Logo">
            <a:extLst>
              <a:ext uri="{FF2B5EF4-FFF2-40B4-BE49-F238E27FC236}">
                <a16:creationId xmlns:a16="http://schemas.microsoft.com/office/drawing/2014/main" id="{0738E80E-9257-E9F7-1DA8-DE9769073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AD1232B-5C5B-E239-85E1-57324A0D5EF3}"/>
              </a:ext>
            </a:extLst>
          </p:cNvPr>
          <p:cNvPicPr>
            <a:picLocks noChangeAspect="1"/>
          </p:cNvPicPr>
          <p:nvPr/>
        </p:nvPicPr>
        <p:blipFill>
          <a:blip r:embed="rId4"/>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375017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Picture 2" descr="Hippodrome Logo">
            <a:extLst>
              <a:ext uri="{FF2B5EF4-FFF2-40B4-BE49-F238E27FC236}">
                <a16:creationId xmlns:a16="http://schemas.microsoft.com/office/drawing/2014/main" id="{D4958379-9F41-FDE2-3BB2-90746EBE0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9F18FC-06B4-8403-AFB9-15D628A86B3F}"/>
              </a:ext>
            </a:extLst>
          </p:cNvPr>
          <p:cNvPicPr>
            <a:picLocks noChangeAspect="1"/>
          </p:cNvPicPr>
          <p:nvPr/>
        </p:nvPicPr>
        <p:blipFill>
          <a:blip r:embed="rId4"/>
          <a:stretch>
            <a:fillRect/>
          </a:stretch>
        </p:blipFill>
        <p:spPr>
          <a:xfrm>
            <a:off x="3689987" y="5877053"/>
            <a:ext cx="1268875" cy="584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7" y="423741"/>
            <a:ext cx="11486417" cy="572721"/>
          </a:xfrm>
        </p:spPr>
        <p:txBody>
          <a:bodyPr/>
          <a:lstStyle/>
          <a:p>
            <a:r>
              <a:rPr lang="en-US"/>
              <a:t>Transferrable Skills Learned in Drama:</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5595866" cy="4607281"/>
          </a:xfrm>
        </p:spPr>
        <p:txBody>
          <a:bodyPr/>
          <a:lstStyle/>
          <a:p>
            <a:r>
              <a:rPr lang="en-US"/>
              <a:t>Team Working</a:t>
            </a:r>
          </a:p>
          <a:p>
            <a:r>
              <a:rPr lang="en-US"/>
              <a:t>Verbal and written communication skills</a:t>
            </a:r>
          </a:p>
          <a:p>
            <a:r>
              <a:rPr lang="en-US"/>
              <a:t>Problem Solving</a:t>
            </a:r>
          </a:p>
          <a:p>
            <a:r>
              <a:rPr lang="en-US"/>
              <a:t>Time Management</a:t>
            </a:r>
          </a:p>
          <a:p>
            <a:r>
              <a:rPr lang="en-US"/>
              <a:t>Practical Application of IT</a:t>
            </a:r>
          </a:p>
          <a:p>
            <a:r>
              <a:rPr lang="en-US"/>
              <a:t>Research Skills</a:t>
            </a:r>
          </a:p>
          <a:p>
            <a:r>
              <a:rPr lang="en-US"/>
              <a:t>People Management</a:t>
            </a:r>
          </a:p>
          <a:p>
            <a:r>
              <a:rPr lang="en-US"/>
              <a:t>Presentation Skills</a:t>
            </a:r>
          </a:p>
          <a:p>
            <a:r>
              <a:rPr lang="en-US"/>
              <a:t>Motivation &amp; Commitment</a:t>
            </a:r>
          </a:p>
          <a:p>
            <a:r>
              <a:rPr lang="en-US"/>
              <a:t>Ability to work independently </a:t>
            </a:r>
          </a:p>
        </p:txBody>
      </p:sp>
      <p:pic>
        <p:nvPicPr>
          <p:cNvPr id="6" name="Content Placeholder 5">
            <a:extLst>
              <a:ext uri="{FF2B5EF4-FFF2-40B4-BE49-F238E27FC236}">
                <a16:creationId xmlns:a16="http://schemas.microsoft.com/office/drawing/2014/main" id="{19AF394F-781F-2EF0-E5EF-F9F8519ACB21}"/>
              </a:ext>
            </a:extLst>
          </p:cNvPr>
          <p:cNvPicPr>
            <a:picLocks noGrp="1" noChangeAspect="1"/>
          </p:cNvPicPr>
          <p:nvPr>
            <p:ph sz="quarter" idx="4"/>
          </p:nvPr>
        </p:nvPicPr>
        <p:blipFill>
          <a:blip r:embed="rId2"/>
          <a:srcRect l="14374" t="19295" r="76028" b="8901"/>
          <a:stretch/>
        </p:blipFill>
        <p:spPr>
          <a:xfrm>
            <a:off x="7359772" y="1276350"/>
            <a:ext cx="3284293" cy="4606925"/>
          </a:xfrm>
        </p:spPr>
      </p:pic>
      <p:pic>
        <p:nvPicPr>
          <p:cNvPr id="4" name="Picture 3" descr="Hippodrome Logo">
            <a:extLst>
              <a:ext uri="{FF2B5EF4-FFF2-40B4-BE49-F238E27FC236}">
                <a16:creationId xmlns:a16="http://schemas.microsoft.com/office/drawing/2014/main" id="{6920CD27-102B-F74A-A4EE-5D74E5798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D71BB7-E124-0B9B-05B4-964ABA504808}"/>
              </a:ext>
            </a:extLst>
          </p:cNvPr>
          <p:cNvPicPr>
            <a:picLocks noChangeAspect="1"/>
          </p:cNvPicPr>
          <p:nvPr/>
        </p:nvPicPr>
        <p:blipFill>
          <a:blip r:embed="rId4"/>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305759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3375" y="423863"/>
            <a:ext cx="6692458" cy="573087"/>
          </a:xfrm>
        </p:spPr>
        <p:txBody>
          <a:bodyPr/>
          <a:lstStyle/>
          <a:p>
            <a:r>
              <a:rPr lang="en-US"/>
              <a:t>But I don’t want to be an Actor, so, how can it help me?</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3374" y="1853496"/>
            <a:ext cx="6241045" cy="3748651"/>
          </a:xfrm>
        </p:spPr>
        <p:txBody>
          <a:bodyPr>
            <a:normAutofit/>
          </a:bodyPr>
          <a:lstStyle/>
          <a:p>
            <a:pPr lvl="0"/>
            <a:r>
              <a:rPr lang="en-GB"/>
              <a:t>Some people think that the only worthwhile reason to be studying Drama is to become an actor or director.  That’s NOT true. Most students don’t go onto be performers, they choose it because they enjoy it and because of the huge range of life skills you develop.</a:t>
            </a:r>
          </a:p>
          <a:p>
            <a:pPr lvl="0"/>
            <a:r>
              <a:rPr lang="en-GB"/>
              <a:t>What people forget is that practical subjects like Drama allow you to develop hugely valuable skills which you will continue to use throughout your life, in and out of work.</a:t>
            </a:r>
          </a:p>
          <a:p>
            <a:pPr lvl="0"/>
            <a:r>
              <a:rPr lang="en-GB"/>
              <a:t>Here is a run through of the skills you will develop and perfect throughout your Drama studies.</a:t>
            </a:r>
          </a:p>
        </p:txBody>
      </p:sp>
      <p:pic>
        <p:nvPicPr>
          <p:cNvPr id="5" name="Content Placeholder 4">
            <a:extLst>
              <a:ext uri="{FF2B5EF4-FFF2-40B4-BE49-F238E27FC236}">
                <a16:creationId xmlns:a16="http://schemas.microsoft.com/office/drawing/2014/main" id="{3907051A-5D15-AF21-3C09-BB2E06C45441}"/>
              </a:ext>
            </a:extLst>
          </p:cNvPr>
          <p:cNvPicPr>
            <a:picLocks noGrp="1" noChangeAspect="1"/>
          </p:cNvPicPr>
          <p:nvPr>
            <p:ph sz="quarter" idx="4"/>
          </p:nvPr>
        </p:nvPicPr>
        <p:blipFill>
          <a:blip r:embed="rId2"/>
          <a:srcRect l="12723" r="14746" b="9008"/>
          <a:stretch>
            <a:fillRect/>
          </a:stretch>
        </p:blipFill>
        <p:spPr>
          <a:xfrm>
            <a:off x="7523544" y="1"/>
            <a:ext cx="4668456" cy="6858000"/>
          </a:xfrm>
        </p:spPr>
      </p:pic>
      <p:pic>
        <p:nvPicPr>
          <p:cNvPr id="4" name="Picture 3" descr="Hippodrome Logo">
            <a:extLst>
              <a:ext uri="{FF2B5EF4-FFF2-40B4-BE49-F238E27FC236}">
                <a16:creationId xmlns:a16="http://schemas.microsoft.com/office/drawing/2014/main" id="{50C566D6-3E13-F909-EB03-D03D0B1C2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70C7BB-5901-8D52-9F1A-C361BA03BAA0}"/>
              </a:ext>
            </a:extLst>
          </p:cNvPr>
          <p:cNvPicPr>
            <a:picLocks noChangeAspect="1"/>
          </p:cNvPicPr>
          <p:nvPr/>
        </p:nvPicPr>
        <p:blipFill>
          <a:blip r:embed="rId4"/>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261982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a:xfrm>
            <a:off x="334107" y="423741"/>
            <a:ext cx="11486417" cy="572721"/>
          </a:xfrm>
        </p:spPr>
        <p:txBody>
          <a:bodyPr/>
          <a:lstStyle/>
          <a:p>
            <a:r>
              <a:rPr lang="en-US"/>
              <a:t>Team Work</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3374" y="1276350"/>
            <a:ext cx="8671729" cy="4606925"/>
          </a:xfrm>
        </p:spPr>
        <p:txBody>
          <a:bodyPr/>
          <a:lstStyle/>
          <a:p>
            <a:r>
              <a:rPr lang="en-GB"/>
              <a:t>No subject teaches you how to work well in a team quite like Drama. </a:t>
            </a:r>
          </a:p>
          <a:p>
            <a:r>
              <a:rPr lang="en-GB"/>
              <a:t>In Drama you are nearly always working with a group of people of varying sizes. </a:t>
            </a:r>
          </a:p>
          <a:p>
            <a:r>
              <a:rPr lang="en-GB"/>
              <a:t>You will work with people who work hard, disorganised people, bossy people and you may well be one of these characters yourself. </a:t>
            </a:r>
          </a:p>
          <a:p>
            <a:r>
              <a:rPr lang="en-GB"/>
              <a:t>Drama will allow you to develop your patience, ability to compromise and communication skills. </a:t>
            </a:r>
          </a:p>
          <a:p>
            <a:r>
              <a:rPr lang="en-GB"/>
              <a:t>You will need these skills in EVERY job you ever do!</a:t>
            </a:r>
          </a:p>
          <a:p>
            <a:endParaRPr lang="en-US"/>
          </a:p>
        </p:txBody>
      </p:sp>
      <p:pic>
        <p:nvPicPr>
          <p:cNvPr id="4" name="Picture 3" descr="Hippodrome Logo">
            <a:extLst>
              <a:ext uri="{FF2B5EF4-FFF2-40B4-BE49-F238E27FC236}">
                <a16:creationId xmlns:a16="http://schemas.microsoft.com/office/drawing/2014/main" id="{14D0E51B-A068-4A37-B20F-EEEDD88B2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6E47BD-F489-5BAD-4503-140D251E35B9}"/>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386201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69166-EE4E-4B29-703F-7F7567CA1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48FB4-521E-E747-BE27-C7A5AD392013}"/>
              </a:ext>
            </a:extLst>
          </p:cNvPr>
          <p:cNvSpPr>
            <a:spLocks noGrp="1"/>
          </p:cNvSpPr>
          <p:nvPr>
            <p:ph type="title"/>
          </p:nvPr>
        </p:nvSpPr>
        <p:spPr>
          <a:xfrm>
            <a:off x="334107" y="423741"/>
            <a:ext cx="11486417" cy="572721"/>
          </a:xfrm>
        </p:spPr>
        <p:txBody>
          <a:bodyPr/>
          <a:lstStyle/>
          <a:p>
            <a:r>
              <a:rPr lang="en-US"/>
              <a:t>Discipline</a:t>
            </a:r>
          </a:p>
        </p:txBody>
      </p:sp>
      <p:sp>
        <p:nvSpPr>
          <p:cNvPr id="3" name="Content Placeholder 2">
            <a:extLst>
              <a:ext uri="{FF2B5EF4-FFF2-40B4-BE49-F238E27FC236}">
                <a16:creationId xmlns:a16="http://schemas.microsoft.com/office/drawing/2014/main" id="{01F9AF99-38A2-3C12-BD2B-57BBBA794B28}"/>
              </a:ext>
            </a:extLst>
          </p:cNvPr>
          <p:cNvSpPr>
            <a:spLocks noGrp="1"/>
          </p:cNvSpPr>
          <p:nvPr>
            <p:ph sz="half" idx="2"/>
          </p:nvPr>
        </p:nvSpPr>
        <p:spPr>
          <a:xfrm>
            <a:off x="333374" y="1276350"/>
            <a:ext cx="9354635" cy="4606925"/>
          </a:xfrm>
        </p:spPr>
        <p:txBody>
          <a:bodyPr/>
          <a:lstStyle/>
          <a:p>
            <a:r>
              <a:rPr lang="en-GB"/>
              <a:t>You will learn discipline. </a:t>
            </a:r>
          </a:p>
          <a:p>
            <a:r>
              <a:rPr lang="en-GB"/>
              <a:t>Once you’ve mastered the art of keeping a straight face throughout all of a ridiculously funny performance you’re basically the master of discipline. </a:t>
            </a:r>
          </a:p>
          <a:p>
            <a:r>
              <a:rPr lang="en-GB"/>
              <a:t>This skill makes you more aware of your body language and more able to adapt your behaviour for various situations. </a:t>
            </a:r>
          </a:p>
          <a:p>
            <a:r>
              <a:rPr lang="en-GB"/>
              <a:t>It’s not so much about acting as being aware of your body language and how to adapt to distracting, uncomfortable or sensitive situations.</a:t>
            </a:r>
          </a:p>
          <a:p>
            <a:endParaRPr lang="en-US"/>
          </a:p>
        </p:txBody>
      </p:sp>
      <p:pic>
        <p:nvPicPr>
          <p:cNvPr id="4" name="Picture 3" descr="Hippodrome Logo">
            <a:extLst>
              <a:ext uri="{FF2B5EF4-FFF2-40B4-BE49-F238E27FC236}">
                <a16:creationId xmlns:a16="http://schemas.microsoft.com/office/drawing/2014/main" id="{84A80A41-AF04-3112-476E-E893AD222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1FBB632-15A2-E0C0-B077-FB6FFA16D01D}"/>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216767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Improvising and Problem Solving</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7768170" cy="4607281"/>
          </a:xfrm>
        </p:spPr>
        <p:txBody>
          <a:bodyPr/>
          <a:lstStyle/>
          <a:p>
            <a:r>
              <a:rPr lang="en-GB" sz="2000"/>
              <a:t>In Drama you will be asked to improvise on a number of occasions. </a:t>
            </a:r>
          </a:p>
          <a:p>
            <a:r>
              <a:rPr lang="en-GB" sz="2000"/>
              <a:t>This allows you to think on your feet, develop your initiative and will encourage you to be more proactive. </a:t>
            </a:r>
          </a:p>
          <a:p>
            <a:r>
              <a:rPr lang="en-GB" sz="2000"/>
              <a:t>It may not feel like it at the time but this will hold you in good stead when it comes to taking initiative and adapting in your personal life and in the workplace.</a:t>
            </a:r>
            <a:endParaRPr lang="en-GB"/>
          </a:p>
          <a:p>
            <a:endParaRPr lang="en-US"/>
          </a:p>
        </p:txBody>
      </p:sp>
      <p:pic>
        <p:nvPicPr>
          <p:cNvPr id="4" name="Picture 3" descr="Hippodrome Logo">
            <a:extLst>
              <a:ext uri="{FF2B5EF4-FFF2-40B4-BE49-F238E27FC236}">
                <a16:creationId xmlns:a16="http://schemas.microsoft.com/office/drawing/2014/main" id="{E6065FB7-5A48-A15F-52FF-82EA4FC61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B83DD28-9755-A726-C45E-8A8524036CC7}"/>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197434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462BC-5591-90E5-9FB2-A4D0D1B64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5769D-73FF-19B2-8FE2-7B9D377BD4C7}"/>
              </a:ext>
            </a:extLst>
          </p:cNvPr>
          <p:cNvSpPr>
            <a:spLocks noGrp="1"/>
          </p:cNvSpPr>
          <p:nvPr>
            <p:ph type="title"/>
          </p:nvPr>
        </p:nvSpPr>
        <p:spPr/>
        <p:txBody>
          <a:bodyPr/>
          <a:lstStyle/>
          <a:p>
            <a:r>
              <a:rPr lang="en-US"/>
              <a:t>Being Creative</a:t>
            </a:r>
          </a:p>
        </p:txBody>
      </p:sp>
      <p:sp>
        <p:nvSpPr>
          <p:cNvPr id="3" name="Content Placeholder 2">
            <a:extLst>
              <a:ext uri="{FF2B5EF4-FFF2-40B4-BE49-F238E27FC236}">
                <a16:creationId xmlns:a16="http://schemas.microsoft.com/office/drawing/2014/main" id="{1BBDAFCE-10FB-7A2E-F568-0BF2CE033F41}"/>
              </a:ext>
            </a:extLst>
          </p:cNvPr>
          <p:cNvSpPr>
            <a:spLocks noGrp="1"/>
          </p:cNvSpPr>
          <p:nvPr>
            <p:ph sz="half" idx="2"/>
          </p:nvPr>
        </p:nvSpPr>
        <p:spPr>
          <a:xfrm>
            <a:off x="334108" y="1276425"/>
            <a:ext cx="8497376" cy="4607281"/>
          </a:xfrm>
        </p:spPr>
        <p:txBody>
          <a:bodyPr/>
          <a:lstStyle/>
          <a:p>
            <a:r>
              <a:rPr lang="en-GB" sz="2000"/>
              <a:t>Drama stimulates you to be constantly creative. </a:t>
            </a:r>
          </a:p>
          <a:p>
            <a:r>
              <a:rPr lang="en-GB" sz="2000"/>
              <a:t>Of course, nothing can actually teach creativity but it is a muscle that needs regular exercise and stretching. </a:t>
            </a:r>
          </a:p>
          <a:p>
            <a:r>
              <a:rPr lang="en-GB" sz="2000"/>
              <a:t>Drama will force you to regularly come up with exciting, functional and convincing ideas, to a deadline and this ability will stay with you.</a:t>
            </a:r>
            <a:endParaRPr lang="en-GB"/>
          </a:p>
          <a:p>
            <a:endParaRPr lang="en-US"/>
          </a:p>
        </p:txBody>
      </p:sp>
      <p:pic>
        <p:nvPicPr>
          <p:cNvPr id="4" name="Picture 3" descr="Hippodrome Logo">
            <a:extLst>
              <a:ext uri="{FF2B5EF4-FFF2-40B4-BE49-F238E27FC236}">
                <a16:creationId xmlns:a16="http://schemas.microsoft.com/office/drawing/2014/main" id="{340EE953-3832-69A7-510F-30D40EDB6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6F3490-EF3F-9C24-2281-626387E490E7}"/>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167240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EB721-3DC9-3FA6-1BD0-EBB866D1F2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317F5-4F8E-8EA7-1183-6A3725790622}"/>
              </a:ext>
            </a:extLst>
          </p:cNvPr>
          <p:cNvSpPr>
            <a:spLocks noGrp="1"/>
          </p:cNvSpPr>
          <p:nvPr>
            <p:ph type="title"/>
          </p:nvPr>
        </p:nvSpPr>
        <p:spPr/>
        <p:txBody>
          <a:bodyPr/>
          <a:lstStyle/>
          <a:p>
            <a:r>
              <a:rPr lang="en-US"/>
              <a:t>Empathy</a:t>
            </a:r>
          </a:p>
        </p:txBody>
      </p:sp>
      <p:sp>
        <p:nvSpPr>
          <p:cNvPr id="3" name="Content Placeholder 2">
            <a:extLst>
              <a:ext uri="{FF2B5EF4-FFF2-40B4-BE49-F238E27FC236}">
                <a16:creationId xmlns:a16="http://schemas.microsoft.com/office/drawing/2014/main" id="{288BF0A8-BD21-9B04-1332-23E6C2E4D269}"/>
              </a:ext>
            </a:extLst>
          </p:cNvPr>
          <p:cNvSpPr>
            <a:spLocks noGrp="1"/>
          </p:cNvSpPr>
          <p:nvPr>
            <p:ph sz="half" idx="2"/>
          </p:nvPr>
        </p:nvSpPr>
        <p:spPr>
          <a:xfrm>
            <a:off x="334107" y="1276425"/>
            <a:ext cx="9770591" cy="4607281"/>
          </a:xfrm>
        </p:spPr>
        <p:txBody>
          <a:bodyPr/>
          <a:lstStyle/>
          <a:p>
            <a:pPr>
              <a:lnSpc>
                <a:spcPct val="110000"/>
              </a:lnSpc>
              <a:spcBef>
                <a:spcPts val="0"/>
              </a:spcBef>
              <a:buSzPts val="1800"/>
            </a:pPr>
            <a:r>
              <a:rPr lang="en-GB" sz="2000"/>
              <a:t>Empathy is a really important life skill. </a:t>
            </a:r>
            <a:endParaRPr lang="en-GB"/>
          </a:p>
          <a:p>
            <a:pPr>
              <a:lnSpc>
                <a:spcPct val="110000"/>
              </a:lnSpc>
              <a:spcBef>
                <a:spcPts val="900"/>
              </a:spcBef>
              <a:buSzPts val="1800"/>
            </a:pPr>
            <a:r>
              <a:rPr lang="en-GB" sz="2000"/>
              <a:t>When you act in Drama you put yourself in to another person’s shoes and try to identify with them and their situation. </a:t>
            </a:r>
          </a:p>
          <a:p>
            <a:pPr>
              <a:lnSpc>
                <a:spcPct val="110000"/>
              </a:lnSpc>
              <a:spcBef>
                <a:spcPts val="900"/>
              </a:spcBef>
              <a:buSzPts val="1800"/>
            </a:pPr>
            <a:r>
              <a:rPr lang="en-GB" sz="2000"/>
              <a:t>This will really test your empathy, especially when portraying a character who is experiencing things you cannot personally relate to. </a:t>
            </a:r>
            <a:endParaRPr lang="en-GB"/>
          </a:p>
          <a:p>
            <a:pPr>
              <a:lnSpc>
                <a:spcPct val="110000"/>
              </a:lnSpc>
              <a:spcBef>
                <a:spcPts val="900"/>
              </a:spcBef>
              <a:buSzPts val="1800"/>
            </a:pPr>
            <a:r>
              <a:rPr lang="en-GB" sz="2000"/>
              <a:t>This is an invaluable skill that will open your mind, improve the way you interact with people and is especially when you have to work with others in any job.</a:t>
            </a:r>
            <a:endParaRPr lang="en-GB"/>
          </a:p>
          <a:p>
            <a:endParaRPr lang="en-US"/>
          </a:p>
        </p:txBody>
      </p:sp>
      <p:pic>
        <p:nvPicPr>
          <p:cNvPr id="4" name="Picture 3" descr="Hippodrome Logo">
            <a:extLst>
              <a:ext uri="{FF2B5EF4-FFF2-40B4-BE49-F238E27FC236}">
                <a16:creationId xmlns:a16="http://schemas.microsoft.com/office/drawing/2014/main" id="{5E45114C-ADB7-FA70-8541-7B44DD9C9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91" y="5885605"/>
            <a:ext cx="472933" cy="584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6C4B61A-A47A-6FB7-1E3F-520199F8FB32}"/>
              </a:ext>
            </a:extLst>
          </p:cNvPr>
          <p:cNvPicPr>
            <a:picLocks noChangeAspect="1"/>
          </p:cNvPicPr>
          <p:nvPr/>
        </p:nvPicPr>
        <p:blipFill>
          <a:blip r:embed="rId3"/>
          <a:stretch>
            <a:fillRect/>
          </a:stretch>
        </p:blipFill>
        <p:spPr>
          <a:xfrm>
            <a:off x="3689987" y="5877053"/>
            <a:ext cx="1268875" cy="584211"/>
          </a:xfrm>
          <a:prstGeom prst="rect">
            <a:avLst/>
          </a:prstGeom>
        </p:spPr>
      </p:pic>
    </p:spTree>
    <p:extLst>
      <p:ext uri="{BB962C8B-B14F-4D97-AF65-F5344CB8AC3E}">
        <p14:creationId xmlns:p14="http://schemas.microsoft.com/office/powerpoint/2010/main" val="4059031643"/>
      </p:ext>
    </p:extLst>
  </p:cSld>
  <p:clrMapOvr>
    <a:masterClrMapping/>
  </p:clrMapOvr>
</p:sld>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TaxCatchAll xmlns="5f308053-a768-43f1-bf66-06210bb74c0d" xsi:nil="true"/>
    <lcf76f155ced4ddcb4097134ff3c332f xmlns="c51e0c16-3c70-4bed-930f-b02839d0dd8b">
      <Terms xmlns="http://schemas.microsoft.com/office/infopath/2007/PartnerControls"/>
    </lcf76f155ced4ddcb4097134ff3c332f>
    <MigrationWizIdSecurityGroups xmlns="c51e0c16-3c70-4bed-930f-b02839d0dd8b" xsi:nil="true"/>
    <Review_x0020_Status xmlns="c51e0c16-3c70-4bed-930f-b02839d0dd8b" xsi:nil="true"/>
    <Progress xmlns="c51e0c16-3c70-4bed-930f-b02839d0dd8b">In Review</Progress>
    <Link xmlns="c51e0c16-3c70-4bed-930f-b02839d0dd8b">
      <Url xsi:nil="true"/>
      <Description xsi:nil="true"/>
    </Link>
    <_Flow_SignoffStatus xmlns="c51e0c16-3c70-4bed-930f-b02839d0dd8b" xsi:nil="true"/>
    <Modes xmlns="c51e0c16-3c70-4bed-930f-b02839d0dd8b" xsi:nil="true"/>
  </documentManagement>
</p:properties>
</file>

<file path=customXml/itemProps1.xml><?xml version="1.0" encoding="utf-8"?>
<ds:datastoreItem xmlns:ds="http://schemas.openxmlformats.org/officeDocument/2006/customXml" ds:itemID="{1F00C7DC-D1D7-43A2-82AF-703F8C214BB3}">
  <ds:schemaRefs>
    <ds:schemaRef ds:uri="5f308053-a768-43f1-bf66-06210bb74c0d"/>
    <ds:schemaRef ds:uri="c51e0c16-3c70-4bed-930f-b02839d0d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592CD5-2983-4C3F-891C-5C6F3C854985}">
  <ds:schemaRefs>
    <ds:schemaRef ds:uri="http://schemas.microsoft.com/sharepoint/v3/contenttype/forms"/>
  </ds:schemaRefs>
</ds:datastoreItem>
</file>

<file path=customXml/itemProps3.xml><?xml version="1.0" encoding="utf-8"?>
<ds:datastoreItem xmlns:ds="http://schemas.openxmlformats.org/officeDocument/2006/customXml" ds:itemID="{A3392D4B-F9B8-4B52-A57E-ECCE311D2319}">
  <ds:schemaRefs>
    <ds:schemaRef ds:uri="5f308053-a768-43f1-bf66-06210bb74c0d"/>
    <ds:schemaRef ds:uri="c51e0c16-3c70-4bed-930f-b02839d0dd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Careers &amp; Skills</vt:lpstr>
      <vt:lpstr>KS3 &amp; 4 Careers in Drama &amp; the Theatre Industry</vt:lpstr>
      <vt:lpstr>Why is Drama so important in school?</vt:lpstr>
      <vt:lpstr>Transferrable Skills Learned in Drama:</vt:lpstr>
      <vt:lpstr>But I don’t want to be an Actor, so, how can it help me?</vt:lpstr>
      <vt:lpstr>Team Work</vt:lpstr>
      <vt:lpstr>Discipline</vt:lpstr>
      <vt:lpstr>Improvising and Problem Solving</vt:lpstr>
      <vt:lpstr>Being Creative</vt:lpstr>
      <vt:lpstr>Empathy</vt:lpstr>
      <vt:lpstr>Critical Thinking</vt:lpstr>
      <vt:lpstr>Confidence</vt:lpstr>
      <vt:lpstr>PowerPoint Presentation</vt:lpstr>
      <vt:lpstr>So, where can a career in the Theatre Industry take you? ACTIVE LISTENING</vt:lpstr>
      <vt:lpstr>Get into Theatre! ACTIVE LISTENING</vt:lpstr>
      <vt:lpstr>Spotlight on Stage Management – ACTIVE LISTENING</vt:lpstr>
      <vt:lpstr>Spotlight on Front of House – ACTIVE LISTENING</vt:lpstr>
      <vt:lpstr>Spotlight on Audience Development &amp; Participation Manager (Darlington Hippodrome) – ACTIVE LISTENING </vt:lpstr>
      <vt:lpstr>Over to you…..</vt:lpstr>
      <vt:lpstr>You could also take a look at these links to help you with your 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revision>10</cp:revision>
  <dcterms:created xsi:type="dcterms:W3CDTF">2023-01-18T13:08:49Z</dcterms:created>
  <dcterms:modified xsi:type="dcterms:W3CDTF">2025-08-08T13:27:30Z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