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sldIdLst>
    <p:sldId id="257" r:id="rId5"/>
    <p:sldId id="259" r:id="rId6"/>
    <p:sldId id="267" r:id="rId7"/>
    <p:sldId id="266" r:id="rId8"/>
    <p:sldId id="265" r:id="rId9"/>
    <p:sldId id="264" r:id="rId10"/>
    <p:sldId id="26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A1C"/>
    <a:srgbClr val="175C82"/>
    <a:srgbClr val="D0D1DB"/>
    <a:srgbClr val="54B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3484C2-0816-9E63-D1D0-ED4C44196A7A}" v="1" dt="2025-06-27T10:48:59.431"/>
    <p1510:client id="{C20109B3-A149-DF4B-B7F7-5CE9D191A2D5}" v="12" dt="2025-06-25T10:57:0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17" d="100"/>
          <a:sy n="117" d="100"/>
        </p:scale>
        <p:origin x="8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Strathern" userId="S::suzanne.strathern@teesvalley-ca.gov.uk::76213b13-8a7d-4f8b-83fb-91be79e57b57" providerId="AD" clId="Web-{423484C2-0816-9E63-D1D0-ED4C44196A7A}"/>
    <pc:docChg chg="modSld">
      <pc:chgData name="Suzanne Strathern" userId="S::suzanne.strathern@teesvalley-ca.gov.uk::76213b13-8a7d-4f8b-83fb-91be79e57b57" providerId="AD" clId="Web-{423484C2-0816-9E63-D1D0-ED4C44196A7A}" dt="2025-06-27T10:48:59.431" v="0" actId="20577"/>
      <pc:docMkLst>
        <pc:docMk/>
      </pc:docMkLst>
      <pc:sldChg chg="modSp">
        <pc:chgData name="Suzanne Strathern" userId="S::suzanne.strathern@teesvalley-ca.gov.uk::76213b13-8a7d-4f8b-83fb-91be79e57b57" providerId="AD" clId="Web-{423484C2-0816-9E63-D1D0-ED4C44196A7A}" dt="2025-06-27T10:48:59.431" v="0" actId="20577"/>
        <pc:sldMkLst>
          <pc:docMk/>
          <pc:sldMk cId="3057595735" sldId="267"/>
        </pc:sldMkLst>
        <pc:spChg chg="mod">
          <ac:chgData name="Suzanne Strathern" userId="S::suzanne.strathern@teesvalley-ca.gov.uk::76213b13-8a7d-4f8b-83fb-91be79e57b57" providerId="AD" clId="Web-{423484C2-0816-9E63-D1D0-ED4C44196A7A}" dt="2025-06-27T10:48:59.431" v="0" actId="20577"/>
          <ac:spMkLst>
            <pc:docMk/>
            <pc:sldMk cId="3057595735" sldId="267"/>
            <ac:spMk id="3" creationId="{D7D2D993-B8AC-D404-74A2-A337E814D14D}"/>
          </ac:spMkLst>
        </pc:spChg>
      </pc:sldChg>
    </pc:docChg>
  </pc:docChgLst>
  <pc:docChgLst>
    <pc:chgData name="Jenny Ivison" userId="767f360b-839d-47f8-9ee7-e0cff77c302f" providerId="ADAL" clId="{9580342C-14ED-4845-BDDC-5C09ABAF0169}"/>
    <pc:docChg chg="undo custSel modSld">
      <pc:chgData name="Jenny Ivison" userId="767f360b-839d-47f8-9ee7-e0cff77c302f" providerId="ADAL" clId="{9580342C-14ED-4845-BDDC-5C09ABAF0169}" dt="2025-06-10T12:26:36.250" v="16" actId="1076"/>
      <pc:docMkLst>
        <pc:docMk/>
      </pc:docMkLst>
      <pc:sldChg chg="addSp modSp mod">
        <pc:chgData name="Jenny Ivison" userId="767f360b-839d-47f8-9ee7-e0cff77c302f" providerId="ADAL" clId="{9580342C-14ED-4845-BDDC-5C09ABAF0169}" dt="2025-06-10T12:26:36.250" v="16" actId="1076"/>
        <pc:sldMkLst>
          <pc:docMk/>
          <pc:sldMk cId="1901457576" sldId="257"/>
        </pc:sldMkLst>
        <pc:picChg chg="mod">
          <ac:chgData name="Jenny Ivison" userId="767f360b-839d-47f8-9ee7-e0cff77c302f" providerId="ADAL" clId="{9580342C-14ED-4845-BDDC-5C09ABAF0169}" dt="2025-06-10T12:26:36.250" v="16" actId="1076"/>
          <ac:picMkLst>
            <pc:docMk/>
            <pc:sldMk cId="1901457576" sldId="257"/>
            <ac:picMk id="5" creationId="{240BB6E0-3E2D-07EC-E422-648628C03375}"/>
          </ac:picMkLst>
        </pc:picChg>
        <pc:picChg chg="add mod ord modCrop">
          <ac:chgData name="Jenny Ivison" userId="767f360b-839d-47f8-9ee7-e0cff77c302f" providerId="ADAL" clId="{9580342C-14ED-4845-BDDC-5C09ABAF0169}" dt="2025-06-10T12:26:32.490" v="15" actId="1076"/>
          <ac:picMkLst>
            <pc:docMk/>
            <pc:sldMk cId="1901457576" sldId="257"/>
            <ac:picMk id="8" creationId="{67F36523-005E-DD5A-3267-8831F4F60399}"/>
          </ac:picMkLst>
        </pc:picChg>
      </pc:sldChg>
    </pc:docChg>
  </pc:docChgLst>
  <pc:docChgLst>
    <pc:chgData name="Emma Morris" userId="70c6f1a6-3d9c-40dc-abd7-ac4fa70f9b1e" providerId="ADAL" clId="{C20109B3-A149-DF4B-B7F7-5CE9D191A2D5}"/>
    <pc:docChg chg="undo custSel addSld modSld">
      <pc:chgData name="Emma Morris" userId="70c6f1a6-3d9c-40dc-abd7-ac4fa70f9b1e" providerId="ADAL" clId="{C20109B3-A149-DF4B-B7F7-5CE9D191A2D5}" dt="2025-06-25T10:57:11.100" v="279" actId="478"/>
      <pc:docMkLst>
        <pc:docMk/>
      </pc:docMkLst>
      <pc:sldChg chg="addSp delSp modSp mod chgLayout">
        <pc:chgData name="Emma Morris" userId="70c6f1a6-3d9c-40dc-abd7-ac4fa70f9b1e" providerId="ADAL" clId="{C20109B3-A149-DF4B-B7F7-5CE9D191A2D5}" dt="2025-06-17T13:46:02.803" v="268" actId="1076"/>
        <pc:sldMkLst>
          <pc:docMk/>
          <pc:sldMk cId="1901457576" sldId="257"/>
        </pc:sldMkLst>
        <pc:spChg chg="mod ord">
          <ac:chgData name="Emma Morris" userId="70c6f1a6-3d9c-40dc-abd7-ac4fa70f9b1e" providerId="ADAL" clId="{C20109B3-A149-DF4B-B7F7-5CE9D191A2D5}" dt="2025-06-03T14:23:02.917" v="12" actId="20577"/>
          <ac:spMkLst>
            <pc:docMk/>
            <pc:sldMk cId="1901457576" sldId="257"/>
            <ac:spMk id="2" creationId="{E67ADC7E-BE84-501D-45C6-77B74A8CB01F}"/>
          </ac:spMkLst>
        </pc:spChg>
        <pc:spChg chg="mod ord">
          <ac:chgData name="Emma Morris" userId="70c6f1a6-3d9c-40dc-abd7-ac4fa70f9b1e" providerId="ADAL" clId="{C20109B3-A149-DF4B-B7F7-5CE9D191A2D5}" dt="2025-06-03T14:23:14.467" v="16" actId="2710"/>
          <ac:spMkLst>
            <pc:docMk/>
            <pc:sldMk cId="1901457576" sldId="257"/>
            <ac:spMk id="3" creationId="{4B47A4B3-9551-490C-76B1-FD3761C20785}"/>
          </ac:spMkLst>
        </pc:spChg>
        <pc:picChg chg="mod">
          <ac:chgData name="Emma Morris" userId="70c6f1a6-3d9c-40dc-abd7-ac4fa70f9b1e" providerId="ADAL" clId="{C20109B3-A149-DF4B-B7F7-5CE9D191A2D5}" dt="2025-06-03T14:23:59.954" v="21" actId="1076"/>
          <ac:picMkLst>
            <pc:docMk/>
            <pc:sldMk cId="1901457576" sldId="257"/>
            <ac:picMk id="5" creationId="{240BB6E0-3E2D-07EC-E422-648628C03375}"/>
          </ac:picMkLst>
        </pc:picChg>
        <pc:picChg chg="add del mod">
          <ac:chgData name="Emma Morris" userId="70c6f1a6-3d9c-40dc-abd7-ac4fa70f9b1e" providerId="ADAL" clId="{C20109B3-A149-DF4B-B7F7-5CE9D191A2D5}" dt="2025-06-17T13:45:45.702" v="266" actId="1036"/>
          <ac:picMkLst>
            <pc:docMk/>
            <pc:sldMk cId="1901457576" sldId="257"/>
            <ac:picMk id="6" creationId="{E2F155D9-7DA2-4402-9C7C-9C1D65392E00}"/>
          </ac:picMkLst>
        </pc:picChg>
        <pc:picChg chg="add mod">
          <ac:chgData name="Emma Morris" userId="70c6f1a6-3d9c-40dc-abd7-ac4fa70f9b1e" providerId="ADAL" clId="{C20109B3-A149-DF4B-B7F7-5CE9D191A2D5}" dt="2025-06-17T13:46:02.803" v="268" actId="1076"/>
          <ac:picMkLst>
            <pc:docMk/>
            <pc:sldMk cId="1901457576" sldId="257"/>
            <ac:picMk id="9" creationId="{BB19ABEE-AC01-F03D-5D7D-6A4276209EB3}"/>
          </ac:picMkLst>
        </pc:picChg>
      </pc:sldChg>
      <pc:sldChg chg="addSp delSp modSp mod modClrScheme chgLayout">
        <pc:chgData name="Emma Morris" userId="70c6f1a6-3d9c-40dc-abd7-ac4fa70f9b1e" providerId="ADAL" clId="{C20109B3-A149-DF4B-B7F7-5CE9D191A2D5}" dt="2025-06-25T10:57:11.100" v="279" actId="478"/>
        <pc:sldMkLst>
          <pc:docMk/>
          <pc:sldMk cId="3750170386" sldId="259"/>
        </pc:sldMkLst>
        <pc:spChg chg="mod ord">
          <ac:chgData name="Emma Morris" userId="70c6f1a6-3d9c-40dc-abd7-ac4fa70f9b1e" providerId="ADAL" clId="{C20109B3-A149-DF4B-B7F7-5CE9D191A2D5}" dt="2025-06-03T14:22:39.648" v="7" actId="120"/>
          <ac:spMkLst>
            <pc:docMk/>
            <pc:sldMk cId="3750170386" sldId="259"/>
            <ac:spMk id="2" creationId="{ABA8E94A-1FF7-A2DC-1B49-84D3EA3F7C1B}"/>
          </ac:spMkLst>
        </pc:spChg>
        <pc:spChg chg="mod ord">
          <ac:chgData name="Emma Morris" userId="70c6f1a6-3d9c-40dc-abd7-ac4fa70f9b1e" providerId="ADAL" clId="{C20109B3-A149-DF4B-B7F7-5CE9D191A2D5}" dt="2025-06-03T14:26:13.133" v="69" actId="2710"/>
          <ac:spMkLst>
            <pc:docMk/>
            <pc:sldMk cId="3750170386" sldId="259"/>
            <ac:spMk id="3" creationId="{D7D2D993-B8AC-D404-74A2-A337E814D14D}"/>
          </ac:spMkLst>
        </pc:spChg>
        <pc:spChg chg="mod ord">
          <ac:chgData name="Emma Morris" userId="70c6f1a6-3d9c-40dc-abd7-ac4fa70f9b1e" providerId="ADAL" clId="{C20109B3-A149-DF4B-B7F7-5CE9D191A2D5}" dt="2025-06-03T14:26:10.149" v="68" actId="2710"/>
          <ac:spMkLst>
            <pc:docMk/>
            <pc:sldMk cId="3750170386" sldId="259"/>
            <ac:spMk id="4" creationId="{5DCD06D6-F882-E169-F456-85CB8E34D128}"/>
          </ac:spMkLst>
        </pc:spChg>
        <pc:picChg chg="add mod">
          <ac:chgData name="Emma Morris" userId="70c6f1a6-3d9c-40dc-abd7-ac4fa70f9b1e" providerId="ADAL" clId="{C20109B3-A149-DF4B-B7F7-5CE9D191A2D5}" dt="2025-06-17T13:44:54.541" v="242"/>
          <ac:picMkLst>
            <pc:docMk/>
            <pc:sldMk cId="3750170386" sldId="259"/>
            <ac:picMk id="7" creationId="{10FCB402-653F-0BB6-4018-F1D641235DFB}"/>
          </ac:picMkLst>
        </pc:picChg>
      </pc:sldChg>
      <pc:sldChg chg="addSp delSp modSp mod modClrScheme chgLayout">
        <pc:chgData name="Emma Morris" userId="70c6f1a6-3d9c-40dc-abd7-ac4fa70f9b1e" providerId="ADAL" clId="{C20109B3-A149-DF4B-B7F7-5CE9D191A2D5}" dt="2025-06-17T13:48:59.543" v="273" actId="478"/>
        <pc:sldMkLst>
          <pc:docMk/>
          <pc:sldMk cId="1974342112" sldId="264"/>
        </pc:sldMkLst>
        <pc:spChg chg="mod ord">
          <ac:chgData name="Emma Morris" userId="70c6f1a6-3d9c-40dc-abd7-ac4fa70f9b1e" providerId="ADAL" clId="{C20109B3-A149-DF4B-B7F7-5CE9D191A2D5}" dt="2025-06-03T14:30:16.870" v="162" actId="700"/>
          <ac:spMkLst>
            <pc:docMk/>
            <pc:sldMk cId="1974342112" sldId="264"/>
            <ac:spMk id="2" creationId="{ABA8E94A-1FF7-A2DC-1B49-84D3EA3F7C1B}"/>
          </ac:spMkLst>
        </pc:spChg>
        <pc:spChg chg="mod ord">
          <ac:chgData name="Emma Morris" userId="70c6f1a6-3d9c-40dc-abd7-ac4fa70f9b1e" providerId="ADAL" clId="{C20109B3-A149-DF4B-B7F7-5CE9D191A2D5}" dt="2025-06-03T14:30:55.334" v="175" actId="2710"/>
          <ac:spMkLst>
            <pc:docMk/>
            <pc:sldMk cId="1974342112" sldId="264"/>
            <ac:spMk id="3" creationId="{D7D2D993-B8AC-D404-74A2-A337E814D14D}"/>
          </ac:spMkLst>
        </pc:spChg>
        <pc:spChg chg="mod ord">
          <ac:chgData name="Emma Morris" userId="70c6f1a6-3d9c-40dc-abd7-ac4fa70f9b1e" providerId="ADAL" clId="{C20109B3-A149-DF4B-B7F7-5CE9D191A2D5}" dt="2025-06-03T14:31:02.777" v="178" actId="404"/>
          <ac:spMkLst>
            <pc:docMk/>
            <pc:sldMk cId="1974342112" sldId="264"/>
            <ac:spMk id="4" creationId="{5DCD06D6-F882-E169-F456-85CB8E34D128}"/>
          </ac:spMkLst>
        </pc:spChg>
        <pc:picChg chg="add mod">
          <ac:chgData name="Emma Morris" userId="70c6f1a6-3d9c-40dc-abd7-ac4fa70f9b1e" providerId="ADAL" clId="{C20109B3-A149-DF4B-B7F7-5CE9D191A2D5}" dt="2025-06-17T13:45:18.731" v="256"/>
          <ac:picMkLst>
            <pc:docMk/>
            <pc:sldMk cId="1974342112" sldId="264"/>
            <ac:picMk id="7" creationId="{58A79E6C-79C1-1CA6-35FC-95F35A3C7AF6}"/>
          </ac:picMkLst>
        </pc:picChg>
      </pc:sldChg>
      <pc:sldChg chg="addSp delSp modSp mod chgLayout">
        <pc:chgData name="Emma Morris" userId="70c6f1a6-3d9c-40dc-abd7-ac4fa70f9b1e" providerId="ADAL" clId="{C20109B3-A149-DF4B-B7F7-5CE9D191A2D5}" dt="2025-06-17T13:48:58.251" v="272" actId="478"/>
        <pc:sldMkLst>
          <pc:docMk/>
          <pc:sldMk cId="3862017095" sldId="265"/>
        </pc:sldMkLst>
        <pc:spChg chg="mod ord">
          <ac:chgData name="Emma Morris" userId="70c6f1a6-3d9c-40dc-abd7-ac4fa70f9b1e" providerId="ADAL" clId="{C20109B3-A149-DF4B-B7F7-5CE9D191A2D5}" dt="2025-06-03T14:29:10.683" v="139" actId="700"/>
          <ac:spMkLst>
            <pc:docMk/>
            <pc:sldMk cId="3862017095" sldId="265"/>
            <ac:spMk id="2" creationId="{ABA8E94A-1FF7-A2DC-1B49-84D3EA3F7C1B}"/>
          </ac:spMkLst>
        </pc:spChg>
        <pc:spChg chg="mod ord">
          <ac:chgData name="Emma Morris" userId="70c6f1a6-3d9c-40dc-abd7-ac4fa70f9b1e" providerId="ADAL" clId="{C20109B3-A149-DF4B-B7F7-5CE9D191A2D5}" dt="2025-06-03T14:30:34.972" v="168" actId="14100"/>
          <ac:spMkLst>
            <pc:docMk/>
            <pc:sldMk cId="3862017095" sldId="265"/>
            <ac:spMk id="3" creationId="{D7D2D993-B8AC-D404-74A2-A337E814D14D}"/>
          </ac:spMkLst>
        </pc:spChg>
        <pc:spChg chg="mod ord">
          <ac:chgData name="Emma Morris" userId="70c6f1a6-3d9c-40dc-abd7-ac4fa70f9b1e" providerId="ADAL" clId="{C20109B3-A149-DF4B-B7F7-5CE9D191A2D5}" dt="2025-06-03T14:30:32.022" v="167" actId="14100"/>
          <ac:spMkLst>
            <pc:docMk/>
            <pc:sldMk cId="3862017095" sldId="265"/>
            <ac:spMk id="4" creationId="{5DCD06D6-F882-E169-F456-85CB8E34D128}"/>
          </ac:spMkLst>
        </pc:spChg>
        <pc:picChg chg="add mod">
          <ac:chgData name="Emma Morris" userId="70c6f1a6-3d9c-40dc-abd7-ac4fa70f9b1e" providerId="ADAL" clId="{C20109B3-A149-DF4B-B7F7-5CE9D191A2D5}" dt="2025-06-17T13:45:13.591" v="252"/>
          <ac:picMkLst>
            <pc:docMk/>
            <pc:sldMk cId="3862017095" sldId="265"/>
            <ac:picMk id="7" creationId="{1102CB6B-83F1-4550-F79F-28064EE8384A}"/>
          </ac:picMkLst>
        </pc:picChg>
      </pc:sldChg>
      <pc:sldChg chg="addSp delSp modSp mod modClrScheme chgLayout">
        <pc:chgData name="Emma Morris" userId="70c6f1a6-3d9c-40dc-abd7-ac4fa70f9b1e" providerId="ADAL" clId="{C20109B3-A149-DF4B-B7F7-5CE9D191A2D5}" dt="2025-06-17T13:48:56.936" v="271" actId="478"/>
        <pc:sldMkLst>
          <pc:docMk/>
          <pc:sldMk cId="2619829544" sldId="266"/>
        </pc:sldMkLst>
        <pc:spChg chg="mod ord">
          <ac:chgData name="Emma Morris" userId="70c6f1a6-3d9c-40dc-abd7-ac4fa70f9b1e" providerId="ADAL" clId="{C20109B3-A149-DF4B-B7F7-5CE9D191A2D5}" dt="2025-06-03T14:27:52.080" v="109" actId="120"/>
          <ac:spMkLst>
            <pc:docMk/>
            <pc:sldMk cId="2619829544" sldId="266"/>
            <ac:spMk id="2" creationId="{ABA8E94A-1FF7-A2DC-1B49-84D3EA3F7C1B}"/>
          </ac:spMkLst>
        </pc:spChg>
        <pc:spChg chg="mod ord">
          <ac:chgData name="Emma Morris" userId="70c6f1a6-3d9c-40dc-abd7-ac4fa70f9b1e" providerId="ADAL" clId="{C20109B3-A149-DF4B-B7F7-5CE9D191A2D5}" dt="2025-06-03T14:28:58.968" v="137" actId="14100"/>
          <ac:spMkLst>
            <pc:docMk/>
            <pc:sldMk cId="2619829544" sldId="266"/>
            <ac:spMk id="3" creationId="{D7D2D993-B8AC-D404-74A2-A337E814D14D}"/>
          </ac:spMkLst>
        </pc:spChg>
        <pc:spChg chg="mod ord">
          <ac:chgData name="Emma Morris" userId="70c6f1a6-3d9c-40dc-abd7-ac4fa70f9b1e" providerId="ADAL" clId="{C20109B3-A149-DF4B-B7F7-5CE9D191A2D5}" dt="2025-06-03T14:29:53.504" v="155" actId="115"/>
          <ac:spMkLst>
            <pc:docMk/>
            <pc:sldMk cId="2619829544" sldId="266"/>
            <ac:spMk id="4" creationId="{5DCD06D6-F882-E169-F456-85CB8E34D128}"/>
          </ac:spMkLst>
        </pc:spChg>
        <pc:picChg chg="add mod">
          <ac:chgData name="Emma Morris" userId="70c6f1a6-3d9c-40dc-abd7-ac4fa70f9b1e" providerId="ADAL" clId="{C20109B3-A149-DF4B-B7F7-5CE9D191A2D5}" dt="2025-06-17T13:45:11.102" v="250"/>
          <ac:picMkLst>
            <pc:docMk/>
            <pc:sldMk cId="2619829544" sldId="266"/>
            <ac:picMk id="7" creationId="{F10947EE-D950-5308-641D-E16CCC305CDC}"/>
          </ac:picMkLst>
        </pc:picChg>
      </pc:sldChg>
      <pc:sldChg chg="addSp delSp modSp mod">
        <pc:chgData name="Emma Morris" userId="70c6f1a6-3d9c-40dc-abd7-ac4fa70f9b1e" providerId="ADAL" clId="{C20109B3-A149-DF4B-B7F7-5CE9D191A2D5}" dt="2025-06-17T13:48:55.628" v="270" actId="478"/>
        <pc:sldMkLst>
          <pc:docMk/>
          <pc:sldMk cId="3057595735" sldId="267"/>
        </pc:sldMkLst>
        <pc:spChg chg="mod">
          <ac:chgData name="Emma Morris" userId="70c6f1a6-3d9c-40dc-abd7-ac4fa70f9b1e" providerId="ADAL" clId="{C20109B3-A149-DF4B-B7F7-5CE9D191A2D5}" dt="2025-06-03T14:27:21.642" v="98" actId="20577"/>
          <ac:spMkLst>
            <pc:docMk/>
            <pc:sldMk cId="3057595735" sldId="267"/>
            <ac:spMk id="3" creationId="{D7D2D993-B8AC-D404-74A2-A337E814D14D}"/>
          </ac:spMkLst>
        </pc:spChg>
        <pc:spChg chg="mod">
          <ac:chgData name="Emma Morris" userId="70c6f1a6-3d9c-40dc-abd7-ac4fa70f9b1e" providerId="ADAL" clId="{C20109B3-A149-DF4B-B7F7-5CE9D191A2D5}" dt="2025-06-03T14:32:07.649" v="192" actId="1076"/>
          <ac:spMkLst>
            <pc:docMk/>
            <pc:sldMk cId="3057595735" sldId="267"/>
            <ac:spMk id="4" creationId="{5DCD06D6-F882-E169-F456-85CB8E34D128}"/>
          </ac:spMkLst>
        </pc:spChg>
        <pc:picChg chg="add mod">
          <ac:chgData name="Emma Morris" userId="70c6f1a6-3d9c-40dc-abd7-ac4fa70f9b1e" providerId="ADAL" clId="{C20109B3-A149-DF4B-B7F7-5CE9D191A2D5}" dt="2025-06-17T13:45:08.717" v="248"/>
          <ac:picMkLst>
            <pc:docMk/>
            <pc:sldMk cId="3057595735" sldId="267"/>
            <ac:picMk id="7" creationId="{F873ED4E-2CD4-27FD-5DC7-FCAD4B36B445}"/>
          </ac:picMkLst>
        </pc:picChg>
      </pc:sldChg>
      <pc:sldChg chg="addSp delSp modSp mod">
        <pc:chgData name="Emma Morris" userId="70c6f1a6-3d9c-40dc-abd7-ac4fa70f9b1e" providerId="ADAL" clId="{C20109B3-A149-DF4B-B7F7-5CE9D191A2D5}" dt="2025-06-17T13:49:01.973" v="274" actId="478"/>
        <pc:sldMkLst>
          <pc:docMk/>
          <pc:sldMk cId="736907521" sldId="268"/>
        </pc:sldMkLst>
        <pc:spChg chg="mod">
          <ac:chgData name="Emma Morris" userId="70c6f1a6-3d9c-40dc-abd7-ac4fa70f9b1e" providerId="ADAL" clId="{C20109B3-A149-DF4B-B7F7-5CE9D191A2D5}" dt="2025-06-03T14:33:32.534" v="241" actId="14100"/>
          <ac:spMkLst>
            <pc:docMk/>
            <pc:sldMk cId="736907521" sldId="268"/>
            <ac:spMk id="3" creationId="{118D5203-5F05-4BA1-B70D-9996ABECEE0D}"/>
          </ac:spMkLst>
        </pc:spChg>
        <pc:picChg chg="add mod">
          <ac:chgData name="Emma Morris" userId="70c6f1a6-3d9c-40dc-abd7-ac4fa70f9b1e" providerId="ADAL" clId="{C20109B3-A149-DF4B-B7F7-5CE9D191A2D5}" dt="2025-06-17T13:45:16.658" v="254"/>
          <ac:picMkLst>
            <pc:docMk/>
            <pc:sldMk cId="736907521" sldId="268"/>
            <ac:picMk id="6" creationId="{E2F3070F-4914-1D05-C687-0AA121914E22}"/>
          </ac:picMkLst>
        </pc:picChg>
      </pc:sldChg>
      <pc:sldChg chg="add">
        <pc:chgData name="Emma Morris" userId="70c6f1a6-3d9c-40dc-abd7-ac4fa70f9b1e" providerId="ADAL" clId="{C20109B3-A149-DF4B-B7F7-5CE9D191A2D5}" dt="2025-06-17T14:19:20.746" v="275"/>
        <pc:sldMkLst>
          <pc:docMk/>
          <pc:sldMk cId="0" sldId="269"/>
        </pc:sldMkLst>
      </pc:sldChg>
    </pc:docChg>
  </pc:docChgLst>
  <pc:docChgLst>
    <pc:chgData name="Jenny Ivison" userId="S::jenny.ivison@teesvalley-ca.gov.uk::767f360b-839d-47f8-9ee7-e0cff77c302f" providerId="AD" clId="Web-{EEF19EDF-F665-680F-C1A7-DCCE78896A83}"/>
    <pc:docChg chg="modSld">
      <pc:chgData name="Jenny Ivison" userId="S::jenny.ivison@teesvalley-ca.gov.uk::767f360b-839d-47f8-9ee7-e0cff77c302f" providerId="AD" clId="Web-{EEF19EDF-F665-680F-C1A7-DCCE78896A83}" dt="2025-06-10T12:25:24.527" v="1"/>
      <pc:docMkLst>
        <pc:docMk/>
      </pc:docMkLst>
      <pc:sldChg chg="delSp modSp">
        <pc:chgData name="Jenny Ivison" userId="S::jenny.ivison@teesvalley-ca.gov.uk::767f360b-839d-47f8-9ee7-e0cff77c302f" providerId="AD" clId="Web-{EEF19EDF-F665-680F-C1A7-DCCE78896A83}" dt="2025-06-10T12:25:24.527" v="1"/>
        <pc:sldMkLst>
          <pc:docMk/>
          <pc:sldMk cId="1901457576" sldId="257"/>
        </pc:sldMkLst>
        <pc:picChg chg="mod">
          <ac:chgData name="Jenny Ivison" userId="S::jenny.ivison@teesvalley-ca.gov.uk::767f360b-839d-47f8-9ee7-e0cff77c302f" providerId="AD" clId="Web-{EEF19EDF-F665-680F-C1A7-DCCE78896A83}" dt="2025-06-10T12:25:23.262" v="0" actId="1076"/>
          <ac:picMkLst>
            <pc:docMk/>
            <pc:sldMk cId="1901457576" sldId="257"/>
            <ac:picMk id="5" creationId="{240BB6E0-3E2D-07EC-E422-648628C03375}"/>
          </ac:picMkLst>
        </pc:picChg>
      </pc:sldChg>
    </pc:docChg>
  </pc:docChgLst>
  <pc:docChgLst>
    <pc:chgData name="Suzanne Strathern" userId="76213b13-8a7d-4f8b-83fb-91be79e57b57" providerId="ADAL" clId="{703DEC64-C7AB-41DA-A507-73E7D1B0405F}"/>
    <pc:docChg chg="custSel modSld">
      <pc:chgData name="Suzanne Strathern" userId="76213b13-8a7d-4f8b-83fb-91be79e57b57" providerId="ADAL" clId="{703DEC64-C7AB-41DA-A507-73E7D1B0405F}" dt="2025-04-22T08:45:02.485" v="86" actId="1076"/>
      <pc:docMkLst>
        <pc:docMk/>
      </pc:docMkLst>
      <pc:sldChg chg="modSp mod">
        <pc:chgData name="Suzanne Strathern" userId="76213b13-8a7d-4f8b-83fb-91be79e57b57" providerId="ADAL" clId="{703DEC64-C7AB-41DA-A507-73E7D1B0405F}" dt="2025-04-22T08:39:02.639" v="0" actId="255"/>
        <pc:sldMkLst>
          <pc:docMk/>
          <pc:sldMk cId="3750170386" sldId="259"/>
        </pc:sldMkLst>
      </pc:sldChg>
      <pc:sldChg chg="modSp mod">
        <pc:chgData name="Suzanne Strathern" userId="76213b13-8a7d-4f8b-83fb-91be79e57b57" providerId="ADAL" clId="{703DEC64-C7AB-41DA-A507-73E7D1B0405F}" dt="2025-04-22T08:45:02.485" v="86" actId="1076"/>
        <pc:sldMkLst>
          <pc:docMk/>
          <pc:sldMk cId="1974342112" sldId="264"/>
        </pc:sldMkLst>
      </pc:sldChg>
      <pc:sldChg chg="modSp mod">
        <pc:chgData name="Suzanne Strathern" userId="76213b13-8a7d-4f8b-83fb-91be79e57b57" providerId="ADAL" clId="{703DEC64-C7AB-41DA-A507-73E7D1B0405F}" dt="2025-04-22T08:44:26.451" v="83" actId="1076"/>
        <pc:sldMkLst>
          <pc:docMk/>
          <pc:sldMk cId="3862017095" sldId="265"/>
        </pc:sldMkLst>
      </pc:sldChg>
      <pc:sldChg chg="modSp mod">
        <pc:chgData name="Suzanne Strathern" userId="76213b13-8a7d-4f8b-83fb-91be79e57b57" providerId="ADAL" clId="{703DEC64-C7AB-41DA-A507-73E7D1B0405F}" dt="2025-04-22T08:43:01.782" v="72" actId="5793"/>
        <pc:sldMkLst>
          <pc:docMk/>
          <pc:sldMk cId="2619829544" sldId="266"/>
        </pc:sldMkLst>
      </pc:sldChg>
      <pc:sldChg chg="modSp mod">
        <pc:chgData name="Suzanne Strathern" userId="76213b13-8a7d-4f8b-83fb-91be79e57b57" providerId="ADAL" clId="{703DEC64-C7AB-41DA-A507-73E7D1B0405F}" dt="2025-04-22T08:41:59.299" v="61" actId="1076"/>
        <pc:sldMkLst>
          <pc:docMk/>
          <pc:sldMk cId="3057595735"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6DF3E-67E5-AF46-A64E-8E6F44BB3343}" type="datetimeFigureOut">
              <a:rPr lang="en-US" smtClean="0"/>
              <a:t>6/27/2025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E68B6-70F9-1741-AA7C-484697655DD4}" type="slidenum">
              <a:rPr lang="en-US" smtClean="0"/>
              <a:t>‹#›</a:t>
            </a:fld>
            <a:endParaRPr lang="en-US"/>
          </a:p>
        </p:txBody>
      </p:sp>
    </p:spTree>
    <p:extLst>
      <p:ext uri="{BB962C8B-B14F-4D97-AF65-F5344CB8AC3E}">
        <p14:creationId xmlns:p14="http://schemas.microsoft.com/office/powerpoint/2010/main" val="1405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1961, RAF Middleton St. George became the site of the first commercial flights in the history of Teesside Airport. The legacy of the MOD can still be seen in the aerial images of the site but the airport has moved on considerably since then. Although there have been significant highs and lows in the airport’s history since the first commercial flights to Manchester, it is a great example of the variety and number of different career pathways which exist in the aerospace industry.</a:t>
            </a:r>
          </a:p>
        </p:txBody>
      </p:sp>
      <p:sp>
        <p:nvSpPr>
          <p:cNvPr id="4" name="Slide Number Placeholder 3"/>
          <p:cNvSpPr>
            <a:spLocks noGrp="1"/>
          </p:cNvSpPr>
          <p:nvPr>
            <p:ph type="sldNum" sz="quarter" idx="5"/>
          </p:nvPr>
        </p:nvSpPr>
        <p:spPr/>
        <p:txBody>
          <a:bodyPr/>
          <a:lstStyle/>
          <a:p>
            <a:fld id="{2F1E68B6-70F9-1741-AA7C-484697655DD4}" type="slidenum">
              <a:rPr lang="en-US" smtClean="0"/>
              <a:t>1</a:t>
            </a:fld>
            <a:endParaRPr lang="en-US"/>
          </a:p>
        </p:txBody>
      </p:sp>
    </p:spTree>
    <p:extLst>
      <p:ext uri="{BB962C8B-B14F-4D97-AF65-F5344CB8AC3E}">
        <p14:creationId xmlns:p14="http://schemas.microsoft.com/office/powerpoint/2010/main" val="372892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Aviation industry provides employment and progression for over 1.5 million people in the UK and although some of these are in roles with Airports, Airlines and the Ancillary sectors, this are the tip of the iceberg, with many more job sectors being dependent on the Aviation industry, including tourism, manufacturing, imports and exports. Locally, Teesside Airport is securing contracts with airlines and companies who use air transport and increasing passenger numbers each year. This supports the local workforce and provides opportunities for lifelong careers in the sector.</a:t>
            </a:r>
          </a:p>
        </p:txBody>
      </p:sp>
      <p:sp>
        <p:nvSpPr>
          <p:cNvPr id="4" name="Slide Number Placeholder 3"/>
          <p:cNvSpPr>
            <a:spLocks noGrp="1"/>
          </p:cNvSpPr>
          <p:nvPr>
            <p:ph type="sldNum" sz="quarter" idx="5"/>
          </p:nvPr>
        </p:nvSpPr>
        <p:spPr/>
        <p:txBody>
          <a:bodyPr/>
          <a:lstStyle/>
          <a:p>
            <a:fld id="{2F1E68B6-70F9-1741-AA7C-484697655DD4}" type="slidenum">
              <a:rPr lang="en-US" smtClean="0"/>
              <a:t>2</a:t>
            </a:fld>
            <a:endParaRPr lang="en-US"/>
          </a:p>
        </p:txBody>
      </p:sp>
    </p:spTree>
    <p:extLst>
      <p:ext uri="{BB962C8B-B14F-4D97-AF65-F5344CB8AC3E}">
        <p14:creationId xmlns:p14="http://schemas.microsoft.com/office/powerpoint/2010/main" val="155844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Airports can be privately owned by operators or, in the case of Teesside Airport, publicly owned. There are benefits to both. Privately owned airports will be keen to be profitable and will therefore invest heavily in expansion, whereas privately owned airports will generally be able to operate with a smaller profit margin and will have slower expansion due to the reduced financing. At larger airports, the day to day operations may well be done by third party companies and airlines may also staff check-in desks, customer service roles and ground handling. At Teesside, these roles are offered by the airport themselves, providing lots of opportunities for employees to work across multiple roles and find new career opportunities. There are some great seasonal roles which are appropriate for students or those who wish to build work experience in the Aviation industry.</a:t>
            </a:r>
          </a:p>
        </p:txBody>
      </p:sp>
      <p:sp>
        <p:nvSpPr>
          <p:cNvPr id="4" name="Slide Number Placeholder 3"/>
          <p:cNvSpPr>
            <a:spLocks noGrp="1"/>
          </p:cNvSpPr>
          <p:nvPr>
            <p:ph type="sldNum" sz="quarter" idx="5"/>
          </p:nvPr>
        </p:nvSpPr>
        <p:spPr/>
        <p:txBody>
          <a:bodyPr/>
          <a:lstStyle/>
          <a:p>
            <a:fld id="{2F1E68B6-70F9-1741-AA7C-484697655DD4}" type="slidenum">
              <a:rPr lang="en-US" smtClean="0"/>
              <a:t>3</a:t>
            </a:fld>
            <a:endParaRPr lang="en-US"/>
          </a:p>
        </p:txBody>
      </p:sp>
    </p:spTree>
    <p:extLst>
      <p:ext uri="{BB962C8B-B14F-4D97-AF65-F5344CB8AC3E}">
        <p14:creationId xmlns:p14="http://schemas.microsoft.com/office/powerpoint/2010/main" val="90551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Airlines are the companies who use the facilities and services at airports to provide their transport services. Some airlines are global operators who have larger planes, longer routes and who require larger airports. Teesside provide European flights, with seasonal routes offered by Tui. KLM offer global connectivity by flights to Amsterdam, from where it is possible to fly anywhere in the world. Airlines will be responsible for recruitment of their Cabin staff and pilots. At larger airports, they may also have customer service roles, baggage handling and flight-deck opportunities, as well as the professional services opportunities such as HR, Finance and Technical roles. Airlines also offer holiday services and  provide opportunities for reps and sales through the selling and provision of holiday packages. Airlines provide the greatest number of jobs within the Aviation industry.</a:t>
            </a:r>
          </a:p>
        </p:txBody>
      </p:sp>
      <p:sp>
        <p:nvSpPr>
          <p:cNvPr id="4" name="Slide Number Placeholder 3"/>
          <p:cNvSpPr>
            <a:spLocks noGrp="1"/>
          </p:cNvSpPr>
          <p:nvPr>
            <p:ph type="sldNum" sz="quarter" idx="5"/>
          </p:nvPr>
        </p:nvSpPr>
        <p:spPr/>
        <p:txBody>
          <a:bodyPr/>
          <a:lstStyle/>
          <a:p>
            <a:fld id="{2F1E68B6-70F9-1741-AA7C-484697655DD4}" type="slidenum">
              <a:rPr lang="en-US" smtClean="0"/>
              <a:t>4</a:t>
            </a:fld>
            <a:endParaRPr lang="en-US"/>
          </a:p>
        </p:txBody>
      </p:sp>
    </p:spTree>
    <p:extLst>
      <p:ext uri="{BB962C8B-B14F-4D97-AF65-F5344CB8AC3E}">
        <p14:creationId xmlns:p14="http://schemas.microsoft.com/office/powerpoint/2010/main" val="374620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order for Airlines to be able to access the services of an Airport and operate, it is necessary for a huge number of other agencies and services to be involved. Starting with the design and manufacture of aircraft, there are roles in Aerospace and Aeronautical engineering – designing more efficient planes and currently pursuing technologies which will reduce the reliance on traditional fuels, by developing Sustainable Aviation Fuels or SAFs. The Aviation industry is the primary mode of transport for a large number of manufacturers and exporters. As a result there are roles in logistics, freight and the checking of the imports and exports handled by airports through Customs and Border Force employees. There are also those who work in regulatory bodies such as the Civil Aviation Authority and government roles within the Department for Transport, constantly reviewing the role which the Aviation industry plays in our wider infrastructure. More broadly, there are those who service planes and maintain them, providing a wealth of transferable jobs such as mechanic roles and sprayers. Planning for airport expansion and the actual building of runways and hangars provides contract work for construction companies and, in the case of Teesside Airport, the Tees Valley Combined Authority employ a large number of professional career pathways who are involved with the operation of the airport.</a:t>
            </a:r>
          </a:p>
        </p:txBody>
      </p:sp>
      <p:sp>
        <p:nvSpPr>
          <p:cNvPr id="4" name="Slide Number Placeholder 3"/>
          <p:cNvSpPr>
            <a:spLocks noGrp="1"/>
          </p:cNvSpPr>
          <p:nvPr>
            <p:ph type="sldNum" sz="quarter" idx="5"/>
          </p:nvPr>
        </p:nvSpPr>
        <p:spPr/>
        <p:txBody>
          <a:bodyPr/>
          <a:lstStyle/>
          <a:p>
            <a:fld id="{2F1E68B6-70F9-1741-AA7C-484697655DD4}" type="slidenum">
              <a:rPr lang="en-US" smtClean="0"/>
              <a:t>5</a:t>
            </a:fld>
            <a:endParaRPr lang="en-US"/>
          </a:p>
        </p:txBody>
      </p:sp>
    </p:spTree>
    <p:extLst>
      <p:ext uri="{BB962C8B-B14F-4D97-AF65-F5344CB8AC3E}">
        <p14:creationId xmlns:p14="http://schemas.microsoft.com/office/powerpoint/2010/main" val="162566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with many other industries, Aviation is evolving to embrace new technology in order to improve the operation of its planes and services and to protect the environment as we move to net-zero. Creative solutions can only be implemented by people invested in working within the sector. Locally, Teesside Airport is well-placed to respond to the challenges of the future. Its location in a historically industrial area means there is expertise and a passion for manufacturing and advancements in chemical, material and technological elements. There are some excellent educational opportunities to develop a work-force locally and Teesside University has very strong links with the airport, ensuring its students gain extremely valuable experiences and insights. Progression from their courses has seen many people start and develop their careers at the airport. In terms of pursuing a career in Aviation, you really can stay local and go far.</a:t>
            </a:r>
          </a:p>
        </p:txBody>
      </p:sp>
      <p:sp>
        <p:nvSpPr>
          <p:cNvPr id="4" name="Slide Number Placeholder 3"/>
          <p:cNvSpPr>
            <a:spLocks noGrp="1"/>
          </p:cNvSpPr>
          <p:nvPr>
            <p:ph type="sldNum" sz="quarter" idx="5"/>
          </p:nvPr>
        </p:nvSpPr>
        <p:spPr/>
        <p:txBody>
          <a:bodyPr/>
          <a:lstStyle/>
          <a:p>
            <a:fld id="{2F1E68B6-70F9-1741-AA7C-484697655DD4}" type="slidenum">
              <a:rPr lang="en-US" smtClean="0"/>
              <a:t>6</a:t>
            </a:fld>
            <a:endParaRPr lang="en-US"/>
          </a:p>
        </p:txBody>
      </p:sp>
    </p:spTree>
    <p:extLst>
      <p:ext uri="{BB962C8B-B14F-4D97-AF65-F5344CB8AC3E}">
        <p14:creationId xmlns:p14="http://schemas.microsoft.com/office/powerpoint/2010/main" val="2677039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 are just a few links to support you to explore the opportunities available in the Aviation industry.</a:t>
            </a:r>
          </a:p>
        </p:txBody>
      </p:sp>
      <p:sp>
        <p:nvSpPr>
          <p:cNvPr id="4" name="Slide Number Placeholder 3"/>
          <p:cNvSpPr>
            <a:spLocks noGrp="1"/>
          </p:cNvSpPr>
          <p:nvPr>
            <p:ph type="sldNum" sz="quarter" idx="5"/>
          </p:nvPr>
        </p:nvSpPr>
        <p:spPr/>
        <p:txBody>
          <a:bodyPr/>
          <a:lstStyle/>
          <a:p>
            <a:fld id="{2F1E68B6-70F9-1741-AA7C-484697655DD4}" type="slidenum">
              <a:rPr lang="en-US" smtClean="0"/>
              <a:t>7</a:t>
            </a:fld>
            <a:endParaRPr lang="en-US"/>
          </a:p>
        </p:txBody>
      </p:sp>
    </p:spTree>
    <p:extLst>
      <p:ext uri="{BB962C8B-B14F-4D97-AF65-F5344CB8AC3E}">
        <p14:creationId xmlns:p14="http://schemas.microsoft.com/office/powerpoint/2010/main" val="410203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Blank">
    <p:bg>
      <p:bgPr>
        <a:solidFill>
          <a:schemeClr val="accent3"/>
        </a:solidFill>
        <a:effectLst/>
      </p:bgPr>
    </p:bg>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CA983368-791D-BC47-4FCE-93DCABC7997B}"/>
              </a:ext>
            </a:extLst>
          </p:cNvPr>
          <p:cNvSpPr>
            <a:spLocks noGrp="1"/>
          </p:cNvSpPr>
          <p:nvPr>
            <p:ph type="title" hasCustomPrompt="1"/>
          </p:nvPr>
        </p:nvSpPr>
        <p:spPr>
          <a:xfrm>
            <a:off x="334108" y="1947741"/>
            <a:ext cx="4329967" cy="1961651"/>
          </a:xfrm>
          <a:prstGeom prst="rect">
            <a:avLst/>
          </a:prstGeom>
        </p:spPr>
        <p:txBody>
          <a:bodyPr/>
          <a:lstStyle>
            <a:lvl1pPr>
              <a:defRPr sz="4400" b="0" i="0">
                <a:solidFill>
                  <a:schemeClr val="bg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presentation title</a:t>
            </a:r>
            <a:endParaRPr lang="en-US"/>
          </a:p>
        </p:txBody>
      </p:sp>
      <p:sp>
        <p:nvSpPr>
          <p:cNvPr id="5" name="Text Placeholder 14">
            <a:extLst>
              <a:ext uri="{FF2B5EF4-FFF2-40B4-BE49-F238E27FC236}">
                <a16:creationId xmlns:a16="http://schemas.microsoft.com/office/drawing/2014/main" id="{CD7B4470-F057-577C-08F8-270EC8E7C979}"/>
              </a:ext>
            </a:extLst>
          </p:cNvPr>
          <p:cNvSpPr>
            <a:spLocks noGrp="1"/>
          </p:cNvSpPr>
          <p:nvPr>
            <p:ph type="body" sz="quarter" idx="10" hasCustomPrompt="1"/>
          </p:nvPr>
        </p:nvSpPr>
        <p:spPr>
          <a:xfrm>
            <a:off x="333418" y="4395789"/>
            <a:ext cx="4330657" cy="428004"/>
          </a:xfrm>
          <a:prstGeom prst="rect">
            <a:avLst/>
          </a:prstGeom>
        </p:spPr>
        <p:txBody>
          <a:bodyPr/>
          <a:lstStyle>
            <a:lvl1pPr marL="0" indent="0" algn="l">
              <a:lnSpc>
                <a:spcPct val="150000"/>
              </a:lnSpc>
              <a:buNone/>
              <a:defRPr b="0" i="0" baseline="30000">
                <a:solidFill>
                  <a:schemeClr val="bg1"/>
                </a:solidFill>
                <a:latin typeface="Inter" panose="02000503000000020004" pitchFamily="2" charset="0"/>
                <a:ea typeface="Inter" panose="02000503000000020004" pitchFamily="2" charset="0"/>
                <a:cs typeface="Arial" panose="020B0604020202020204" pitchFamily="34" charset="0"/>
              </a:defRPr>
            </a:lvl1pPr>
          </a:lstStyle>
          <a:p>
            <a:pPr lvl="0"/>
            <a:r>
              <a:rPr lang="en-GB"/>
              <a:t>Insert date or sub-title</a:t>
            </a:r>
            <a:endParaRPr lang="en-US"/>
          </a:p>
        </p:txBody>
      </p:sp>
    </p:spTree>
    <p:extLst>
      <p:ext uri="{BB962C8B-B14F-4D97-AF65-F5344CB8AC3E}">
        <p14:creationId xmlns:p14="http://schemas.microsoft.com/office/powerpoint/2010/main" val="1277368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rgund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4031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rgundy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6000" y="1"/>
            <a:ext cx="6095999" cy="6857999"/>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637049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rgund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301718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rgund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rgbClr val="D0D1DB"/>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367429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lac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2082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lac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45E9695B-A816-3467-1D5D-7344C8D70FFC}"/>
              </a:ext>
            </a:extLst>
          </p:cNvPr>
          <p:cNvSpPr txBox="1">
            <a:spLocks/>
          </p:cNvSpPr>
          <p:nvPr userDrawn="1"/>
        </p:nvSpPr>
        <p:spPr>
          <a:xfrm>
            <a:off x="334107" y="2740221"/>
            <a:ext cx="11486417" cy="821585"/>
          </a:xfrm>
          <a:prstGeom prst="rect">
            <a:avLst/>
          </a:prstGeom>
        </p:spPr>
        <p:txBody>
          <a:bodyPr lIns="90000"/>
          <a:lstStyle>
            <a:lvl1pPr algn="l" defTabSz="914400" rtl="0" eaLnBrk="1" latinLnBrk="0" hangingPunct="1">
              <a:lnSpc>
                <a:spcPct val="90000"/>
              </a:lnSpc>
              <a:spcBef>
                <a:spcPct val="0"/>
              </a:spcBef>
              <a:buNone/>
              <a:defRPr sz="6000" b="0" i="0" kern="120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solidFill>
                  <a:srgbClr val="3E1A1C"/>
                </a:solidFill>
              </a:rPr>
              <a:t>Click to insert slide title</a:t>
            </a:r>
            <a:endParaRPr lang="en-US">
              <a:solidFill>
                <a:srgbClr val="3E1A1C"/>
              </a:solidFill>
            </a:endParaRPr>
          </a:p>
        </p:txBody>
      </p:sp>
      <p:sp>
        <p:nvSpPr>
          <p:cNvPr id="6" name="Text Placeholder 4">
            <a:extLst>
              <a:ext uri="{FF2B5EF4-FFF2-40B4-BE49-F238E27FC236}">
                <a16:creationId xmlns:a16="http://schemas.microsoft.com/office/drawing/2014/main" id="{7AB3040B-93A5-A700-C71F-D1A7E56A1499}"/>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88174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lac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4976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lac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16605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lac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2076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lac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9621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lank - White Tex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00963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lac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62889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lac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15001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lac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816191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087976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9AAC5967-3932-87D1-FAC2-5F47055A9791}"/>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rgbClr val="3E1A1C"/>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203DFE83-F7FA-88A8-5798-55650192D2FA}"/>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3219846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49884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69341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07684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414443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0473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ank - Dark Text Right">
    <p:bg>
      <p:bgPr>
        <a:solidFill>
          <a:schemeClr val="accent3"/>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2F0F4649-74F2-0B6F-C33D-5D3646814BF7}"/>
              </a:ext>
            </a:extLst>
          </p:cNvPr>
          <p:cNvSpPr>
            <a:spLocks noGrp="1"/>
          </p:cNvSpPr>
          <p:nvPr>
            <p:ph type="title" hasCustomPrompt="1"/>
          </p:nvPr>
        </p:nvSpPr>
        <p:spPr>
          <a:xfrm>
            <a:off x="7716382"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4" name="Text Placeholder 14">
            <a:extLst>
              <a:ext uri="{FF2B5EF4-FFF2-40B4-BE49-F238E27FC236}">
                <a16:creationId xmlns:a16="http://schemas.microsoft.com/office/drawing/2014/main" id="{B1347F01-C180-C1E6-46F6-5FB68BA5E313}"/>
              </a:ext>
            </a:extLst>
          </p:cNvPr>
          <p:cNvSpPr>
            <a:spLocks noGrp="1"/>
          </p:cNvSpPr>
          <p:nvPr>
            <p:ph type="body" sz="quarter" idx="10"/>
          </p:nvPr>
        </p:nvSpPr>
        <p:spPr>
          <a:xfrm>
            <a:off x="7716382"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2991885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5330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984987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79614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447013DF-0AB3-5ABC-605E-68D9CB966343}"/>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B3AC1927-5E8B-B482-9381-201C461F044D}"/>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77240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701870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6723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10221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67890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ey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659386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rey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14148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rgundy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8164989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tx2"/>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127561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 -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A657E808-160A-4EE7-542C-0A72374866B4}"/>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11005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White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C204732C-265A-94C8-25F3-EEC1F3CDC4B0}"/>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44B98717-7CF9-3D5D-CB7F-339CA215F5BB}"/>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rgbClr val="3E1A1C"/>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10328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White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3042721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White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70781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White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tx2"/>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5454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33780726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 - 1 Column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5019041" y="423741"/>
            <a:ext cx="6838852" cy="5459965"/>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972708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White - Half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tx2"/>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095999" y="0"/>
            <a:ext cx="6096001" cy="6857999"/>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2905682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White - Title Only - 1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334106" y="1310640"/>
            <a:ext cx="11523786"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4324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rgundy - Nam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3" name="Title 8">
            <a:extLst>
              <a:ext uri="{FF2B5EF4-FFF2-40B4-BE49-F238E27FC236}">
                <a16:creationId xmlns:a16="http://schemas.microsoft.com/office/drawing/2014/main" id="{EC133333-399C-C05D-CC91-93E6930645CE}"/>
              </a:ext>
            </a:extLst>
          </p:cNvPr>
          <p:cNvSpPr>
            <a:spLocks noGrp="1"/>
          </p:cNvSpPr>
          <p:nvPr>
            <p:ph type="title" hasCustomPrompt="1"/>
          </p:nvPr>
        </p:nvSpPr>
        <p:spPr>
          <a:xfrm>
            <a:off x="334107" y="2740221"/>
            <a:ext cx="11486417" cy="821585"/>
          </a:xfrm>
          <a:prstGeom prst="rect">
            <a:avLst/>
          </a:prstGeom>
        </p:spPr>
        <p:txBody>
          <a:bodyPr lIns="90000"/>
          <a:lstStyle>
            <a:lvl1pPr>
              <a:defRPr sz="60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Text Placeholder 4">
            <a:extLst>
              <a:ext uri="{FF2B5EF4-FFF2-40B4-BE49-F238E27FC236}">
                <a16:creationId xmlns:a16="http://schemas.microsoft.com/office/drawing/2014/main" id="{C803DDF7-D5E7-0693-0023-C971E99CE738}"/>
              </a:ext>
            </a:extLst>
          </p:cNvPr>
          <p:cNvSpPr>
            <a:spLocks noGrp="1"/>
          </p:cNvSpPr>
          <p:nvPr>
            <p:ph type="body" sz="quarter" idx="10"/>
          </p:nvPr>
        </p:nvSpPr>
        <p:spPr>
          <a:xfrm>
            <a:off x="331198" y="4032659"/>
            <a:ext cx="5826125" cy="713513"/>
          </a:xfrm>
          <a:prstGeom prst="rect">
            <a:avLst/>
          </a:prstGeom>
        </p:spPr>
        <p:txBody>
          <a:bodyPr lIns="90000"/>
          <a:lstStyle>
            <a:lvl1pPr marL="0" indent="0">
              <a:buNone/>
              <a:defRPr sz="2000" b="1" i="0">
                <a:solidFill>
                  <a:schemeClr val="bg1"/>
                </a:solidFill>
                <a:latin typeface="Inter SemiBold" panose="02000503000000020004" pitchFamily="2" charset="0"/>
                <a:ea typeface="Inter SemiBold" panose="02000503000000020004" pitchFamily="2" charset="0"/>
              </a:defRPr>
            </a:lvl1pPr>
            <a:lvl2pPr marL="457200" indent="0">
              <a:buNone/>
              <a:defRPr b="1" i="0">
                <a:solidFill>
                  <a:schemeClr val="bg1"/>
                </a:solidFill>
                <a:latin typeface="Inter SemiBold" panose="02000503000000020004" pitchFamily="2" charset="0"/>
                <a:ea typeface="Inter SemiBold" panose="02000503000000020004" pitchFamily="2" charset="0"/>
              </a:defRPr>
            </a:lvl2pPr>
            <a:lvl3pPr marL="914400" indent="0">
              <a:buNone/>
              <a:defRPr b="1" i="0">
                <a:solidFill>
                  <a:schemeClr val="bg1"/>
                </a:solidFill>
                <a:latin typeface="Inter SemiBold" panose="02000503000000020004" pitchFamily="2" charset="0"/>
                <a:ea typeface="Inter SemiBold" panose="02000503000000020004" pitchFamily="2" charset="0"/>
              </a:defRPr>
            </a:lvl3pPr>
            <a:lvl4pPr marL="1371600" indent="0">
              <a:buNone/>
              <a:defRPr b="1" i="0">
                <a:solidFill>
                  <a:schemeClr val="bg1"/>
                </a:solidFill>
                <a:latin typeface="Inter SemiBold" panose="02000503000000020004" pitchFamily="2" charset="0"/>
                <a:ea typeface="Inter SemiBold" panose="02000503000000020004" pitchFamily="2" charset="0"/>
              </a:defRPr>
            </a:lvl4pPr>
            <a:lvl5pPr marL="1828800" indent="0">
              <a:buNone/>
              <a:defRPr b="1" i="0">
                <a:solidFill>
                  <a:schemeClr val="bg1"/>
                </a:solidFill>
                <a:latin typeface="Inter SemiBold" panose="02000503000000020004" pitchFamily="2" charset="0"/>
                <a:ea typeface="Inter SemiBold" panose="02000503000000020004" pitchFamily="2" charset="0"/>
              </a:defRPr>
            </a:lvl5pPr>
          </a:lstStyle>
          <a:p>
            <a:pPr lvl="0"/>
            <a:r>
              <a:rPr lang="en-GB"/>
              <a:t>Click to edit Master text styles</a:t>
            </a:r>
          </a:p>
        </p:txBody>
      </p:sp>
    </p:spTree>
    <p:extLst>
      <p:ext uri="{BB962C8B-B14F-4D97-AF65-F5344CB8AC3E}">
        <p14:creationId xmlns:p14="http://schemas.microsoft.com/office/powerpoint/2010/main" val="20481459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 Title Only -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tx2"/>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tx2"/>
              </a:solidFill>
              <a:latin typeface="Inter" panose="02000503000000020004" pitchFamily="2" charset="0"/>
              <a:ea typeface="Inter" panose="02000503000000020004" pitchFamily="2" charset="0"/>
              <a:cs typeface="Arial" panose="020B0604020202020204" pitchFamily="34" charset="0"/>
            </a:endParaRPr>
          </a:p>
        </p:txBody>
      </p:sp>
      <p:sp>
        <p:nvSpPr>
          <p:cNvPr id="3" name="Picture Placeholder 2">
            <a:extLst>
              <a:ext uri="{FF2B5EF4-FFF2-40B4-BE49-F238E27FC236}">
                <a16:creationId xmlns:a16="http://schemas.microsoft.com/office/drawing/2014/main" id="{62CFBBA2-AA56-A22E-1A21-FD887B313861}"/>
              </a:ext>
            </a:extLst>
          </p:cNvPr>
          <p:cNvSpPr>
            <a:spLocks noGrp="1"/>
          </p:cNvSpPr>
          <p:nvPr>
            <p:ph type="pic" sz="quarter" idx="11" hasCustomPrompt="1"/>
          </p:nvPr>
        </p:nvSpPr>
        <p:spPr>
          <a:xfrm>
            <a:off x="6350000"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
        <p:nvSpPr>
          <p:cNvPr id="2" name="Title 8">
            <a:extLst>
              <a:ext uri="{FF2B5EF4-FFF2-40B4-BE49-F238E27FC236}">
                <a16:creationId xmlns:a16="http://schemas.microsoft.com/office/drawing/2014/main" id="{9A266F08-CDC9-5B7A-4972-C368132F4413}"/>
              </a:ext>
            </a:extLst>
          </p:cNvPr>
          <p:cNvSpPr>
            <a:spLocks noGrp="1"/>
          </p:cNvSpPr>
          <p:nvPr>
            <p:ph type="title" hasCustomPrompt="1"/>
          </p:nvPr>
        </p:nvSpPr>
        <p:spPr>
          <a:xfrm>
            <a:off x="334107" y="423741"/>
            <a:ext cx="11523786"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4" name="Picture Placeholder 2">
            <a:extLst>
              <a:ext uri="{FF2B5EF4-FFF2-40B4-BE49-F238E27FC236}">
                <a16:creationId xmlns:a16="http://schemas.microsoft.com/office/drawing/2014/main" id="{B5457752-6117-6218-D963-9DF541ABBBA3}"/>
              </a:ext>
            </a:extLst>
          </p:cNvPr>
          <p:cNvSpPr>
            <a:spLocks noGrp="1"/>
          </p:cNvSpPr>
          <p:nvPr>
            <p:ph type="pic" sz="quarter" idx="12" hasCustomPrompt="1"/>
          </p:nvPr>
        </p:nvSpPr>
        <p:spPr>
          <a:xfrm>
            <a:off x="334107" y="1310640"/>
            <a:ext cx="5507892" cy="4573066"/>
          </a:xfrm>
          <a:prstGeom prst="rect">
            <a:avLst/>
          </a:prstGeom>
        </p:spPr>
        <p:txBody>
          <a:bodyPr/>
          <a:lstStyle>
            <a:lvl1pPr marL="0" indent="0" algn="ctr">
              <a:buNone/>
              <a:defRPr sz="2000" b="0" i="0">
                <a:solidFill>
                  <a:schemeClr val="tx2"/>
                </a:solidFill>
                <a:latin typeface="Inter" panose="02000503000000020004" pitchFamily="2" charset="0"/>
                <a:ea typeface="Inter" panose="02000503000000020004" pitchFamily="2" charset="0"/>
              </a:defRPr>
            </a:lvl1pPr>
          </a:lstStyle>
          <a:p>
            <a:r>
              <a:rPr lang="en-US"/>
              <a:t>Insert image here</a:t>
            </a:r>
          </a:p>
        </p:txBody>
      </p:sp>
    </p:spTree>
    <p:extLst>
      <p:ext uri="{BB962C8B-B14F-4D97-AF65-F5344CB8AC3E}">
        <p14:creationId xmlns:p14="http://schemas.microsoft.com/office/powerpoint/2010/main" val="4150331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itle 8">
            <a:extLst>
              <a:ext uri="{FF2B5EF4-FFF2-40B4-BE49-F238E27FC236}">
                <a16:creationId xmlns:a16="http://schemas.microsoft.com/office/drawing/2014/main" id="{13DFD72A-8F3F-0894-6A6B-C44DB8C0C1A3}"/>
              </a:ext>
            </a:extLst>
          </p:cNvPr>
          <p:cNvSpPr>
            <a:spLocks noGrp="1"/>
          </p:cNvSpPr>
          <p:nvPr>
            <p:ph type="title" hasCustomPrompt="1"/>
          </p:nvPr>
        </p:nvSpPr>
        <p:spPr>
          <a:xfrm>
            <a:off x="334108" y="2572795"/>
            <a:ext cx="10515600"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Thank you</a:t>
            </a:r>
            <a:endParaRPr lang="en-US"/>
          </a:p>
        </p:txBody>
      </p:sp>
      <p:sp>
        <p:nvSpPr>
          <p:cNvPr id="3" name="TextBox 2">
            <a:extLst>
              <a:ext uri="{FF2B5EF4-FFF2-40B4-BE49-F238E27FC236}">
                <a16:creationId xmlns:a16="http://schemas.microsoft.com/office/drawing/2014/main" id="{1655E2D0-8BC2-894A-6BA1-591F5BF4DC60}"/>
              </a:ext>
            </a:extLst>
          </p:cNvPr>
          <p:cNvSpPr txBox="1"/>
          <p:nvPr userDrawn="1"/>
        </p:nvSpPr>
        <p:spPr>
          <a:xfrm>
            <a:off x="333375" y="3859295"/>
            <a:ext cx="5351808" cy="1815882"/>
          </a:xfrm>
          <a:prstGeom prst="rect">
            <a:avLst/>
          </a:prstGeom>
          <a:noFill/>
        </p:spPr>
        <p:txBody>
          <a:bodyPr wrap="square" rtlCol="0">
            <a:spAutoFit/>
          </a:bodyPr>
          <a:lstStyle/>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Airport Business Suite</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Teesside International Airport</a:t>
            </a: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Darlington DL2 1NJ</a:t>
            </a: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01325 792 600</a:t>
            </a:r>
          </a:p>
          <a:p>
            <a:pPr lvl="0"/>
            <a:r>
              <a:rPr lang="en-GB" sz="1400" b="0" i="0" err="1">
                <a:solidFill>
                  <a:schemeClr val="bg1"/>
                </a:solidFill>
                <a:latin typeface="Inter" panose="02000503000000020004" pitchFamily="2" charset="0"/>
                <a:ea typeface="Inter" panose="02000503000000020004" pitchFamily="2" charset="0"/>
                <a:cs typeface="Arial" panose="020B0604020202020204" pitchFamily="34" charset="0"/>
              </a:rPr>
              <a:t>www.teesvalley-ca.gov.uk</a:t>
            </a:r>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endParaRPr lang="en-GB" sz="1400" b="0" i="0">
              <a:solidFill>
                <a:schemeClr val="bg1"/>
              </a:solidFill>
              <a:latin typeface="Inter" panose="02000503000000020004" pitchFamily="2" charset="0"/>
              <a:ea typeface="Inter" panose="02000503000000020004" pitchFamily="2" charset="0"/>
              <a:cs typeface="Arial" panose="020B0604020202020204" pitchFamily="34" charset="0"/>
            </a:endParaRPr>
          </a:p>
          <a:p>
            <a:pPr lvl="0"/>
            <a:r>
              <a:rPr lang="en-GB" sz="1400" b="0" i="0">
                <a:solidFill>
                  <a:schemeClr val="bg1"/>
                </a:solidFill>
                <a:latin typeface="Inter" panose="02000503000000020004" pitchFamily="2" charset="0"/>
                <a:ea typeface="Inter" panose="02000503000000020004" pitchFamily="2" charset="0"/>
                <a:cs typeface="Arial" panose="020B0604020202020204" pitchFamily="34" charset="0"/>
              </a:rPr>
              <a:t>Follow us </a:t>
            </a:r>
            <a:r>
              <a:rPr lang="en-GB" sz="1400" b="0" i="0">
                <a:solidFill>
                  <a:schemeClr val="accent1"/>
                </a:solidFill>
                <a:latin typeface="Inter" panose="02000503000000020004" pitchFamily="2" charset="0"/>
                <a:ea typeface="Inter" panose="02000503000000020004" pitchFamily="2" charset="0"/>
                <a:cs typeface="Arial" panose="020B0604020202020204" pitchFamily="34" charset="0"/>
              </a:rPr>
              <a:t>@</a:t>
            </a:r>
            <a:r>
              <a:rPr lang="en-GB" sz="1400" b="0" i="0" err="1">
                <a:solidFill>
                  <a:schemeClr val="accent1"/>
                </a:solidFill>
                <a:latin typeface="Inter" panose="02000503000000020004" pitchFamily="2" charset="0"/>
                <a:ea typeface="Inter" panose="02000503000000020004" pitchFamily="2" charset="0"/>
                <a:cs typeface="Arial" panose="020B0604020202020204" pitchFamily="34" charset="0"/>
              </a:rPr>
              <a:t>TeesValleyCA</a:t>
            </a:r>
            <a:endParaRPr lang="en-GB" sz="1400" b="0" i="0">
              <a:solidFill>
                <a:schemeClr val="accent1"/>
              </a:solidFill>
              <a:latin typeface="Inter" panose="02000503000000020004" pitchFamily="2" charset="0"/>
              <a:ea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428070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rgundy -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Text Placeholder 14">
            <a:extLst>
              <a:ext uri="{FF2B5EF4-FFF2-40B4-BE49-F238E27FC236}">
                <a16:creationId xmlns:a16="http://schemas.microsoft.com/office/drawing/2014/main" id="{2753B3FA-7265-D437-C98A-93D7E4120832}"/>
              </a:ext>
            </a:extLst>
          </p:cNvPr>
          <p:cNvSpPr>
            <a:spLocks noGrp="1"/>
          </p:cNvSpPr>
          <p:nvPr>
            <p:ph type="body" sz="quarter" idx="10"/>
          </p:nvPr>
        </p:nvSpPr>
        <p:spPr>
          <a:xfrm>
            <a:off x="333375" y="1276425"/>
            <a:ext cx="11486416" cy="3306762"/>
          </a:xfrm>
          <a:prstGeom prst="rect">
            <a:avLst/>
          </a:prstGeom>
        </p:spPr>
        <p:txBody>
          <a:bodyPr/>
          <a:lstStyle>
            <a:lvl1pPr marL="0" indent="0">
              <a:buNone/>
              <a:defRPr sz="2000" b="0" i="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
        <p:nvSpPr>
          <p:cNvPr id="3" name="Title 8">
            <a:extLst>
              <a:ext uri="{FF2B5EF4-FFF2-40B4-BE49-F238E27FC236}">
                <a16:creationId xmlns:a16="http://schemas.microsoft.com/office/drawing/2014/main" id="{35A131FC-8B56-9A0B-3CF2-69B90DE12AD0}"/>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Tree>
    <p:extLst>
      <p:ext uri="{BB962C8B-B14F-4D97-AF65-F5344CB8AC3E}">
        <p14:creationId xmlns:p14="http://schemas.microsoft.com/office/powerpoint/2010/main" val="255881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rgundy - 2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572721"/>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 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276425"/>
            <a:ext cx="5595866"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276425"/>
            <a:ext cx="5637843" cy="4607281"/>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35391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rgundy - 2 Columns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C403E0-CA6E-5BBF-F1F4-487DF867BCF3}"/>
              </a:ext>
            </a:extLst>
          </p:cNvPr>
          <p:cNvSpPr>
            <a:spLocks noGrp="1"/>
          </p:cNvSpPr>
          <p:nvPr>
            <p:ph type="title" hasCustomPrompt="1"/>
          </p:nvPr>
        </p:nvSpPr>
        <p:spPr>
          <a:xfrm>
            <a:off x="334107" y="423741"/>
            <a:ext cx="11486417"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2" name="Content Placeholder 3">
            <a:extLst>
              <a:ext uri="{FF2B5EF4-FFF2-40B4-BE49-F238E27FC236}">
                <a16:creationId xmlns:a16="http://schemas.microsoft.com/office/drawing/2014/main" id="{40A101C8-5A89-9DB6-1C58-82C9AC9A8FB5}"/>
              </a:ext>
            </a:extLst>
          </p:cNvPr>
          <p:cNvSpPr>
            <a:spLocks noGrp="1"/>
          </p:cNvSpPr>
          <p:nvPr>
            <p:ph sz="half" idx="2"/>
          </p:nvPr>
        </p:nvSpPr>
        <p:spPr>
          <a:xfrm>
            <a:off x="334108" y="1828800"/>
            <a:ext cx="5595866"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5">
            <a:extLst>
              <a:ext uri="{FF2B5EF4-FFF2-40B4-BE49-F238E27FC236}">
                <a16:creationId xmlns:a16="http://schemas.microsoft.com/office/drawing/2014/main" id="{2D658852-295B-DA71-8823-1087F42E126D}"/>
              </a:ext>
            </a:extLst>
          </p:cNvPr>
          <p:cNvSpPr>
            <a:spLocks noGrp="1"/>
          </p:cNvSpPr>
          <p:nvPr>
            <p:ph sz="quarter" idx="4"/>
          </p:nvPr>
        </p:nvSpPr>
        <p:spPr>
          <a:xfrm>
            <a:off x="6182682" y="1828800"/>
            <a:ext cx="5637843" cy="4054906"/>
          </a:xfrm>
          <a:prstGeom prst="rect">
            <a:avLst/>
          </a:prstGeom>
        </p:spPr>
        <p:txBody>
          <a:bodyPr lIns="0" tIns="0" rIns="0" bIns="0">
            <a:normAutofit/>
          </a:bodyPr>
          <a:lstStyle>
            <a:lvl1pPr marL="2286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1pPr>
            <a:lvl2pPr marL="6858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2pPr>
            <a:lvl3pPr marL="11430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3pPr>
            <a:lvl4pPr marL="16002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4pPr>
            <a:lvl5pPr marL="2057400" indent="-228600">
              <a:buFont typeface="Wingdings" pitchFamily="2" charset="2"/>
              <a:buChar char="§"/>
              <a:defRPr sz="2000" b="0" i="0">
                <a:solidFill>
                  <a:schemeClr val="bg1"/>
                </a:solidFill>
                <a:latin typeface="Inter" panose="02000503000000020004"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6572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rgundy - 1 Column - 2 Lin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CF3F409-87D4-583C-A379-5D687686BB9D}"/>
              </a:ext>
            </a:extLst>
          </p:cNvPr>
          <p:cNvSpPr txBox="1"/>
          <p:nvPr userDrawn="1"/>
        </p:nvSpPr>
        <p:spPr>
          <a:xfrm>
            <a:off x="10535478" y="6163670"/>
            <a:ext cx="1378227" cy="461665"/>
          </a:xfrm>
          <a:prstGeom prst="rect">
            <a:avLst/>
          </a:prstGeom>
          <a:noFill/>
        </p:spPr>
        <p:txBody>
          <a:bodyPr wrap="square" rtlCol="0">
            <a:spAutoFit/>
          </a:bodyPr>
          <a:lstStyle/>
          <a:p>
            <a:pPr algn="r"/>
            <a:fld id="{079FA304-78C3-704C-94FC-BC2870E2B5ED}" type="slidenum">
              <a:rPr lang="en-US" sz="2400" b="0" i="0" smtClean="0">
                <a:solidFill>
                  <a:schemeClr val="bg1"/>
                </a:solidFill>
                <a:latin typeface="Inter" panose="02000503000000020004" pitchFamily="2" charset="0"/>
                <a:ea typeface="Inter" panose="02000503000000020004" pitchFamily="2" charset="0"/>
                <a:cs typeface="Arial" panose="020B0604020202020204" pitchFamily="34" charset="0"/>
              </a:rPr>
              <a:pPr algn="r"/>
              <a:t>‹#›</a:t>
            </a:fld>
            <a:endParaRPr lang="en-US" sz="2400" b="0" i="0">
              <a:solidFill>
                <a:schemeClr val="bg1"/>
              </a:solidFill>
              <a:latin typeface="Inter" panose="02000503000000020004" pitchFamily="2" charset="0"/>
              <a:ea typeface="Inter" panose="02000503000000020004" pitchFamily="2" charset="0"/>
              <a:cs typeface="Arial" panose="020B0604020202020204" pitchFamily="34" charset="0"/>
            </a:endParaRPr>
          </a:p>
        </p:txBody>
      </p:sp>
      <p:sp>
        <p:nvSpPr>
          <p:cNvPr id="5" name="Title 8">
            <a:extLst>
              <a:ext uri="{FF2B5EF4-FFF2-40B4-BE49-F238E27FC236}">
                <a16:creationId xmlns:a16="http://schemas.microsoft.com/office/drawing/2014/main" id="{A457840D-871A-8C8D-C642-8AA7F7A8DEF0}"/>
              </a:ext>
            </a:extLst>
          </p:cNvPr>
          <p:cNvSpPr>
            <a:spLocks noGrp="1"/>
          </p:cNvSpPr>
          <p:nvPr>
            <p:ph type="title" hasCustomPrompt="1"/>
          </p:nvPr>
        </p:nvSpPr>
        <p:spPr>
          <a:xfrm>
            <a:off x="334107" y="423741"/>
            <a:ext cx="4197323" cy="1018979"/>
          </a:xfrm>
          <a:prstGeom prst="rect">
            <a:avLst/>
          </a:prstGeom>
        </p:spPr>
        <p:txBody>
          <a:bodyPr/>
          <a:lstStyle>
            <a:lvl1pPr>
              <a:defRPr sz="3600" b="0" i="0">
                <a:solidFill>
                  <a:schemeClr val="accent1"/>
                </a:solidFill>
                <a:latin typeface="Inter Light" panose="02000503000000020004" pitchFamily="2" charset="0"/>
                <a:ea typeface="Inter Light" panose="02000503000000020004" pitchFamily="2" charset="0"/>
                <a:cs typeface="Arial" panose="020B0604020202020204" pitchFamily="34" charset="0"/>
              </a:defRPr>
            </a:lvl1pPr>
          </a:lstStyle>
          <a:p>
            <a:r>
              <a:rPr lang="en-GB"/>
              <a:t>Click to insert</a:t>
            </a:r>
            <a:br>
              <a:rPr lang="en-GB"/>
            </a:br>
            <a:r>
              <a:rPr lang="en-GB"/>
              <a:t>slide title</a:t>
            </a:r>
            <a:endParaRPr lang="en-US"/>
          </a:p>
        </p:txBody>
      </p:sp>
      <p:sp>
        <p:nvSpPr>
          <p:cNvPr id="6" name="Text Placeholder 14">
            <a:extLst>
              <a:ext uri="{FF2B5EF4-FFF2-40B4-BE49-F238E27FC236}">
                <a16:creationId xmlns:a16="http://schemas.microsoft.com/office/drawing/2014/main" id="{CD126872-8E5D-04E9-DA59-B9145FD90A08}"/>
              </a:ext>
            </a:extLst>
          </p:cNvPr>
          <p:cNvSpPr>
            <a:spLocks noGrp="1"/>
          </p:cNvSpPr>
          <p:nvPr>
            <p:ph type="body" sz="quarter" idx="10"/>
          </p:nvPr>
        </p:nvSpPr>
        <p:spPr>
          <a:xfrm>
            <a:off x="334107" y="1828800"/>
            <a:ext cx="4197323" cy="4054906"/>
          </a:xfrm>
          <a:prstGeom prst="rect">
            <a:avLst/>
          </a:prstGeom>
        </p:spPr>
        <p:txBody>
          <a:bodyPr lIns="0" tIns="0" rIns="0" bIns="0"/>
          <a:lstStyle>
            <a:lvl1pPr marL="0" indent="0">
              <a:buNone/>
              <a:defRPr sz="2000">
                <a:solidFill>
                  <a:schemeClr val="bg1"/>
                </a:solidFill>
                <a:latin typeface="Inter" panose="02000503000000020004" pitchFamily="2" charset="0"/>
                <a:ea typeface="Inter" panose="02000503000000020004" pitchFamily="2" charset="0"/>
                <a:cs typeface="Arial" panose="020B0604020202020204" pitchFamily="34" charset="0"/>
              </a:defRPr>
            </a:lvl1pPr>
            <a:lvl2pPr>
              <a:defRPr>
                <a:latin typeface="Inter" panose="02000503000000020004" pitchFamily="2" charset="0"/>
                <a:ea typeface="Inter" panose="02000503000000020004" pitchFamily="2" charset="0"/>
              </a:defRPr>
            </a:lvl2pPr>
            <a:lvl3pPr>
              <a:defRPr>
                <a:latin typeface="Inter" panose="02000503000000020004" pitchFamily="2" charset="0"/>
                <a:ea typeface="Inter" panose="02000503000000020004" pitchFamily="2" charset="0"/>
              </a:defRPr>
            </a:lvl3pPr>
            <a:lvl4pPr>
              <a:defRPr>
                <a:latin typeface="Inter" panose="02000503000000020004" pitchFamily="2" charset="0"/>
                <a:ea typeface="Inter" panose="02000503000000020004" pitchFamily="2" charset="0"/>
              </a:defRPr>
            </a:lvl4pPr>
            <a:lvl5pPr>
              <a:defRPr>
                <a:latin typeface="Inter" panose="02000503000000020004" pitchFamily="2" charset="0"/>
                <a:ea typeface="Inter" panose="02000503000000020004" pitchFamily="2" charset="0"/>
              </a:defRPr>
            </a:lvl5pPr>
          </a:lstStyle>
          <a:p>
            <a:pPr lvl="0"/>
            <a:r>
              <a:rPr lang="en-GB"/>
              <a:t>Click to edit</a:t>
            </a:r>
          </a:p>
        </p:txBody>
      </p:sp>
    </p:spTree>
    <p:extLst>
      <p:ext uri="{BB962C8B-B14F-4D97-AF65-F5344CB8AC3E}">
        <p14:creationId xmlns:p14="http://schemas.microsoft.com/office/powerpoint/2010/main" val="1632571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4434371"/>
      </p:ext>
    </p:extLst>
  </p:cSld>
  <p:clrMap bg1="lt1" tx1="dk1" bg2="lt2" tx2="dk2" accent1="accent1" accent2="accent2" accent3="accent3" accent4="accent4" accent5="accent5" accent6="accent6" hlink="hlink" folHlink="folHlink"/>
  <p:sldLayoutIdLst>
    <p:sldLayoutId id="2147483661" r:id="rId1"/>
    <p:sldLayoutId id="2147483705" r:id="rId2"/>
    <p:sldLayoutId id="2147483706" r:id="rId3"/>
    <p:sldLayoutId id="2147483663" r:id="rId4"/>
    <p:sldLayoutId id="2147483707" r:id="rId5"/>
    <p:sldLayoutId id="2147483649" r:id="rId6"/>
    <p:sldLayoutId id="2147483664" r:id="rId7"/>
    <p:sldLayoutId id="2147483665" r:id="rId8"/>
    <p:sldLayoutId id="2147483666" r:id="rId9"/>
    <p:sldLayoutId id="2147483667" r:id="rId10"/>
    <p:sldLayoutId id="2147483703" r:id="rId11"/>
    <p:sldLayoutId id="2147483668" r:id="rId12"/>
    <p:sldLayoutId id="2147483669" r:id="rId13"/>
    <p:sldLayoutId id="2147483670" r:id="rId14"/>
    <p:sldLayoutId id="2147483708"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709"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710"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711" r:id="rId42"/>
    <p:sldLayoutId id="2147483695" r:id="rId43"/>
    <p:sldLayoutId id="2147483696" r:id="rId44"/>
    <p:sldLayoutId id="2147483697" r:id="rId45"/>
    <p:sldLayoutId id="2147483698" r:id="rId46"/>
    <p:sldLayoutId id="2147483699" r:id="rId47"/>
    <p:sldLayoutId id="2147483704" r:id="rId48"/>
    <p:sldLayoutId id="2147483700" r:id="rId49"/>
    <p:sldLayoutId id="2147483701" r:id="rId50"/>
    <p:sldLayoutId id="2147483662" r:id="rId5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www.teessideinternational.com/career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https://teesvalley.job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irleague.co.uk/"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elevateheraviation.co.uk/hom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em.caa.co.uk/careers-in-aviation-and-aerospace/"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hyperlink" Target="https://careers.draken.aer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Q5K1ZDs-li0#:~:text=The%20Airbus%20Concept%20Cabin%20is,Cabin%20feeling%20revitalised%20and%20enriched.%22"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nats.aero/careers/early-careers/" TargetMode="External"/><Relationship Id="rId3" Type="http://schemas.openxmlformats.org/officeDocument/2006/relationships/hyperlink" Target="https://stem.caa.co.uk/about/" TargetMode="External"/><Relationship Id="rId7" Type="http://schemas.openxmlformats.org/officeDocument/2006/relationships/hyperlink" Target="https://www.teessideinternational.com/" TargetMode="External"/><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hyperlink" Target="https://teesvalley.jobs/job-type/teesside-airport/" TargetMode="External"/><Relationship Id="rId11" Type="http://schemas.openxmlformats.org/officeDocument/2006/relationships/hyperlink" Target="https://www.airbus.com/en/careers/students-and-graduates/apprentices/apprenticeships-in-the-united-kingdom" TargetMode="External"/><Relationship Id="rId5" Type="http://schemas.openxmlformats.org/officeDocument/2006/relationships/hyperlink" Target="https://talentview.org/aviation" TargetMode="External"/><Relationship Id="rId10" Type="http://schemas.openxmlformats.org/officeDocument/2006/relationships/hyperlink" Target="https://www.tees.ac.uk/undergraduate_courses/aviation_&amp;_tourism/index.cfm#courses" TargetMode="External"/><Relationship Id="rId4" Type="http://schemas.openxmlformats.org/officeDocument/2006/relationships/hyperlink" Target="https://airlinesuk.org/" TargetMode="External"/><Relationship Id="rId9" Type="http://schemas.openxmlformats.org/officeDocument/2006/relationships/hyperlink" Target="https://www.nats.aero/about-us/research/n/project-bluebir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women in firefighter uniforms standing in front of a fire truck&#10;&#10;AI-generated content may be incorrect.">
            <a:extLst>
              <a:ext uri="{FF2B5EF4-FFF2-40B4-BE49-F238E27FC236}">
                <a16:creationId xmlns:a16="http://schemas.microsoft.com/office/drawing/2014/main" id="{67F36523-005E-DD5A-3267-8831F4F60399}"/>
              </a:ext>
            </a:extLst>
          </p:cNvPr>
          <p:cNvPicPr>
            <a:picLocks noChangeAspect="1"/>
          </p:cNvPicPr>
          <p:nvPr/>
        </p:nvPicPr>
        <p:blipFill>
          <a:blip r:embed="rId3"/>
          <a:srcRect l="11268" t="-267" r="6533" b="267"/>
          <a:stretch/>
        </p:blipFill>
        <p:spPr>
          <a:xfrm>
            <a:off x="4675632" y="0"/>
            <a:ext cx="7516368" cy="6858000"/>
          </a:xfrm>
          <a:prstGeom prst="rect">
            <a:avLst/>
          </a:prstGeom>
        </p:spPr>
      </p:pic>
      <p:pic>
        <p:nvPicPr>
          <p:cNvPr id="5" name="Picture 4">
            <a:extLst>
              <a:ext uri="{FF2B5EF4-FFF2-40B4-BE49-F238E27FC236}">
                <a16:creationId xmlns:a16="http://schemas.microsoft.com/office/drawing/2014/main" id="{240BB6E0-3E2D-07EC-E422-648628C03375}"/>
              </a:ext>
            </a:extLst>
          </p:cNvPr>
          <p:cNvPicPr>
            <a:picLocks noChangeAspect="1"/>
          </p:cNvPicPr>
          <p:nvPr/>
        </p:nvPicPr>
        <p:blipFill>
          <a:blip r:embed="rId4"/>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67ADC7E-BE84-501D-45C6-77B74A8CB01F}"/>
              </a:ext>
            </a:extLst>
          </p:cNvPr>
          <p:cNvSpPr>
            <a:spLocks noGrp="1"/>
          </p:cNvSpPr>
          <p:nvPr>
            <p:ph type="title"/>
          </p:nvPr>
        </p:nvSpPr>
        <p:spPr>
          <a:xfrm>
            <a:off x="334108" y="1947741"/>
            <a:ext cx="4020177" cy="1961651"/>
          </a:xfrm>
        </p:spPr>
        <p:txBody>
          <a:bodyPr/>
          <a:lstStyle/>
          <a:p>
            <a:r>
              <a:rPr lang="en-US" sz="4800" dirty="0"/>
              <a:t>Careers in The Aviation Industry</a:t>
            </a:r>
          </a:p>
        </p:txBody>
      </p:sp>
      <p:sp>
        <p:nvSpPr>
          <p:cNvPr id="3" name="Text Placeholder 2">
            <a:extLst>
              <a:ext uri="{FF2B5EF4-FFF2-40B4-BE49-F238E27FC236}">
                <a16:creationId xmlns:a16="http://schemas.microsoft.com/office/drawing/2014/main" id="{4B47A4B3-9551-490C-76B1-FD3761C20785}"/>
              </a:ext>
            </a:extLst>
          </p:cNvPr>
          <p:cNvSpPr>
            <a:spLocks noGrp="1"/>
          </p:cNvSpPr>
          <p:nvPr>
            <p:ph type="body" sz="quarter" idx="10"/>
          </p:nvPr>
        </p:nvSpPr>
        <p:spPr>
          <a:xfrm>
            <a:off x="333419" y="4395789"/>
            <a:ext cx="2932296" cy="428004"/>
          </a:xfrm>
        </p:spPr>
        <p:txBody>
          <a:bodyPr/>
          <a:lstStyle/>
          <a:p>
            <a:pPr>
              <a:lnSpc>
                <a:spcPct val="100000"/>
              </a:lnSpc>
            </a:pPr>
            <a:r>
              <a:rPr lang="en-US" sz="3200"/>
              <a:t>More than cockpits and cabin crew!</a:t>
            </a:r>
          </a:p>
        </p:txBody>
      </p:sp>
      <p:pic>
        <p:nvPicPr>
          <p:cNvPr id="6" name="Picture 5">
            <a:extLst>
              <a:ext uri="{FF2B5EF4-FFF2-40B4-BE49-F238E27FC236}">
                <a16:creationId xmlns:a16="http://schemas.microsoft.com/office/drawing/2014/main" id="{E2F155D9-7DA2-4402-9C7C-9C1D65392E00}"/>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518447" y="5556597"/>
            <a:ext cx="1996512" cy="793272"/>
          </a:xfrm>
          <a:prstGeom prst="rect">
            <a:avLst/>
          </a:prstGeom>
        </p:spPr>
      </p:pic>
      <p:pic>
        <p:nvPicPr>
          <p:cNvPr id="9" name="Picture 8" descr="A black and white logo&#10;&#10;AI-generated content may be incorrect.">
            <a:extLst>
              <a:ext uri="{FF2B5EF4-FFF2-40B4-BE49-F238E27FC236}">
                <a16:creationId xmlns:a16="http://schemas.microsoft.com/office/drawing/2014/main" id="{BB19ABEE-AC01-F03D-5D7D-6A4276209EB3}"/>
              </a:ext>
            </a:extLst>
          </p:cNvPr>
          <p:cNvPicPr>
            <a:picLocks noChangeAspect="1"/>
          </p:cNvPicPr>
          <p:nvPr/>
        </p:nvPicPr>
        <p:blipFill>
          <a:blip r:embed="rId7"/>
          <a:stretch>
            <a:fillRect/>
          </a:stretch>
        </p:blipFill>
        <p:spPr>
          <a:xfrm>
            <a:off x="333418" y="5662889"/>
            <a:ext cx="1979476" cy="537144"/>
          </a:xfrm>
          <a:prstGeom prst="rect">
            <a:avLst/>
          </a:prstGeom>
        </p:spPr>
      </p:pic>
    </p:spTree>
    <p:extLst>
      <p:ext uri="{BB962C8B-B14F-4D97-AF65-F5344CB8AC3E}">
        <p14:creationId xmlns:p14="http://schemas.microsoft.com/office/powerpoint/2010/main" val="190145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2D993-B8AC-D404-74A2-A337E814D14D}"/>
              </a:ext>
            </a:extLst>
          </p:cNvPr>
          <p:cNvSpPr>
            <a:spLocks noGrp="1"/>
          </p:cNvSpPr>
          <p:nvPr>
            <p:ph type="body" sz="quarter" idx="10"/>
          </p:nvPr>
        </p:nvSpPr>
        <p:spPr>
          <a:xfrm>
            <a:off x="333375" y="1276425"/>
            <a:ext cx="5446939" cy="3306762"/>
          </a:xfrm>
        </p:spPr>
        <p:txBody>
          <a:bodyPr>
            <a:noAutofit/>
          </a:bodyPr>
          <a:lstStyle/>
          <a:p>
            <a:pPr>
              <a:lnSpc>
                <a:spcPct val="100000"/>
              </a:lnSpc>
            </a:pPr>
            <a:r>
              <a:rPr lang="en-US" sz="1800" b="1"/>
              <a:t> 86.5 million jobs globally, 1.56 million UK jobs </a:t>
            </a:r>
          </a:p>
          <a:p>
            <a:pPr marL="285750" indent="-285750">
              <a:lnSpc>
                <a:spcPct val="100000"/>
              </a:lnSpc>
              <a:buFont typeface="Wingdings" pitchFamily="2" charset="2"/>
              <a:buChar char="§"/>
            </a:pPr>
            <a:r>
              <a:rPr lang="en-US" sz="1600"/>
              <a:t>11.6 million direct jobs in airlines and air navigation</a:t>
            </a:r>
          </a:p>
          <a:p>
            <a:pPr marL="285750" indent="-285750">
              <a:lnSpc>
                <a:spcPct val="100000"/>
              </a:lnSpc>
              <a:buFont typeface="Wingdings" pitchFamily="2" charset="2"/>
              <a:buChar char="§"/>
            </a:pPr>
            <a:r>
              <a:rPr lang="en-US" sz="1600"/>
              <a:t>4 million in aerospace manufacture</a:t>
            </a:r>
          </a:p>
          <a:p>
            <a:pPr marL="285750" indent="-285750">
              <a:lnSpc>
                <a:spcPct val="100000"/>
              </a:lnSpc>
              <a:buFont typeface="Wingdings" pitchFamily="2" charset="2"/>
              <a:buChar char="§"/>
            </a:pPr>
            <a:r>
              <a:rPr lang="en-US" sz="1600"/>
              <a:t>1.7 million in manufacture of systems, frames and engines</a:t>
            </a:r>
          </a:p>
          <a:p>
            <a:pPr marL="285750" indent="-285750">
              <a:lnSpc>
                <a:spcPct val="100000"/>
              </a:lnSpc>
              <a:buFont typeface="Wingdings" pitchFamily="2" charset="2"/>
              <a:buChar char="§"/>
            </a:pPr>
            <a:r>
              <a:rPr lang="en-US" sz="1600"/>
              <a:t>5.9 million in airport positions</a:t>
            </a:r>
          </a:p>
          <a:p>
            <a:pPr marL="285750" indent="-285750">
              <a:lnSpc>
                <a:spcPct val="100000"/>
              </a:lnSpc>
              <a:buFont typeface="Wingdings" pitchFamily="2" charset="2"/>
              <a:buChar char="§"/>
            </a:pPr>
            <a:r>
              <a:rPr lang="en-US" sz="1600"/>
              <a:t>20.4 million in purchasing goods and services from air transport industry</a:t>
            </a:r>
          </a:p>
          <a:p>
            <a:pPr marL="285750" indent="-285750">
              <a:lnSpc>
                <a:spcPct val="100000"/>
              </a:lnSpc>
              <a:buFont typeface="Wingdings" pitchFamily="2" charset="2"/>
              <a:buChar char="§"/>
            </a:pPr>
            <a:r>
              <a:rPr lang="en-US" sz="1600"/>
              <a:t>37.3 million in aviation generated tourism</a:t>
            </a:r>
          </a:p>
          <a:p>
            <a:pPr marL="285750" indent="-285750">
              <a:lnSpc>
                <a:spcPct val="100000"/>
              </a:lnSpc>
              <a:buFont typeface="Wingdings" pitchFamily="2" charset="2"/>
              <a:buChar char="§"/>
            </a:pPr>
            <a:r>
              <a:rPr lang="en-US" sz="1600"/>
              <a:t>17.2 million ‘induced’ jobs through spending by employees </a:t>
            </a:r>
          </a:p>
        </p:txBody>
      </p:sp>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Careers in Aviation – A Realistic Goal?</a:t>
            </a:r>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294967295"/>
          </p:nvPr>
        </p:nvSpPr>
        <p:spPr>
          <a:xfrm>
            <a:off x="6096000" y="1276350"/>
            <a:ext cx="5637212" cy="4606925"/>
          </a:xfrm>
          <a:prstGeom prst="rect">
            <a:avLst/>
          </a:prstGeom>
        </p:spPr>
        <p:txBody>
          <a:bodyPr>
            <a:noAutofit/>
          </a:bodyPr>
          <a:lstStyle/>
          <a:p>
            <a:pPr marL="0" indent="0">
              <a:lnSpc>
                <a:spcPct val="100000"/>
              </a:lnSpc>
              <a:buNone/>
            </a:pPr>
            <a:r>
              <a:rPr lang="en-US" sz="1800" b="1">
                <a:latin typeface="Inter" panose="02000503000000020004" pitchFamily="2" charset="0"/>
                <a:ea typeface="Inter" panose="02000503000000020004" pitchFamily="2" charset="0"/>
              </a:rPr>
              <a:t>Careers exist across; </a:t>
            </a:r>
          </a:p>
          <a:p>
            <a:pPr>
              <a:lnSpc>
                <a:spcPct val="100000"/>
              </a:lnSpc>
              <a:buFont typeface="Wingdings" pitchFamily="2" charset="2"/>
              <a:buChar char="§"/>
            </a:pPr>
            <a:r>
              <a:rPr lang="en-US" sz="1800">
                <a:latin typeface="Inter" panose="02000503000000020004" pitchFamily="2" charset="0"/>
                <a:ea typeface="Inter" panose="02000503000000020004" pitchFamily="2" charset="0"/>
              </a:rPr>
              <a:t>Airports</a:t>
            </a:r>
          </a:p>
          <a:p>
            <a:pPr>
              <a:lnSpc>
                <a:spcPct val="100000"/>
              </a:lnSpc>
              <a:buFont typeface="Wingdings" pitchFamily="2" charset="2"/>
              <a:buChar char="§"/>
            </a:pPr>
            <a:r>
              <a:rPr lang="en-US" sz="1800">
                <a:latin typeface="Inter" panose="02000503000000020004" pitchFamily="2" charset="0"/>
                <a:ea typeface="Inter" panose="02000503000000020004" pitchFamily="2" charset="0"/>
              </a:rPr>
              <a:t>Airlines and </a:t>
            </a:r>
          </a:p>
          <a:p>
            <a:pPr>
              <a:lnSpc>
                <a:spcPct val="100000"/>
              </a:lnSpc>
              <a:buFont typeface="Wingdings" pitchFamily="2" charset="2"/>
              <a:buChar char="§"/>
            </a:pPr>
            <a:r>
              <a:rPr lang="en-US" sz="1800">
                <a:latin typeface="Inter" panose="02000503000000020004" pitchFamily="2" charset="0"/>
                <a:ea typeface="Inter" panose="02000503000000020004" pitchFamily="2" charset="0"/>
              </a:rPr>
              <a:t>Ancillary Services</a:t>
            </a:r>
          </a:p>
          <a:p>
            <a:pPr marL="0" indent="0">
              <a:lnSpc>
                <a:spcPct val="100000"/>
              </a:lnSpc>
              <a:buNone/>
            </a:pPr>
            <a:r>
              <a:rPr lang="en-US" sz="1800">
                <a:latin typeface="Inter" panose="02000503000000020004" pitchFamily="2" charset="0"/>
                <a:ea typeface="Inter" panose="02000503000000020004" pitchFamily="2" charset="0"/>
              </a:rPr>
              <a:t>Teesside Airport provides jobs across all sectors associated with the aviation industry,  providing support to some of the 144 million domestic passengers in the UK. In 2023 there were 35.3 million commercial flights worldwide.</a:t>
            </a:r>
          </a:p>
        </p:txBody>
      </p:sp>
      <p:pic>
        <p:nvPicPr>
          <p:cNvPr id="7" name="Picture 6" descr="A black and white logo&#10;&#10;AI-generated content may be incorrect.">
            <a:extLst>
              <a:ext uri="{FF2B5EF4-FFF2-40B4-BE49-F238E27FC236}">
                <a16:creationId xmlns:a16="http://schemas.microsoft.com/office/drawing/2014/main" id="{10FCB402-653F-0BB6-4018-F1D641235DFB}"/>
              </a:ext>
            </a:extLst>
          </p:cNvPr>
          <p:cNvPicPr>
            <a:picLocks noChangeAspect="1"/>
          </p:cNvPicPr>
          <p:nvPr/>
        </p:nvPicPr>
        <p:blipFill>
          <a:blip r:embed="rId3"/>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75017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sz="3600"/>
              <a:t>Airports – run by private or public operators.</a:t>
            </a:r>
            <a:br>
              <a:rPr lang="en-US" sz="3600"/>
            </a:br>
            <a:endParaRPr lang="en-US"/>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6"/>
            <a:ext cx="5595866" cy="4701588"/>
          </a:xfrm>
        </p:spPr>
        <p:txBody>
          <a:bodyPr lIns="0" tIns="0" rIns="0" bIns="0" anchor="t">
            <a:noAutofit/>
          </a:bodyPr>
          <a:lstStyle/>
          <a:p>
            <a:pPr marL="0" indent="0">
              <a:lnSpc>
                <a:spcPct val="120000"/>
              </a:lnSpc>
              <a:buNone/>
            </a:pPr>
            <a:r>
              <a:rPr lang="en-US" sz="1800" b="1"/>
              <a:t>Airport roles in:</a:t>
            </a:r>
          </a:p>
          <a:p>
            <a:pPr>
              <a:lnSpc>
                <a:spcPct val="100000"/>
              </a:lnSpc>
            </a:pPr>
            <a:r>
              <a:rPr lang="en-US" sz="1100" b="1"/>
              <a:t>Customer service </a:t>
            </a:r>
            <a:r>
              <a:rPr lang="en-US" sz="1100"/>
              <a:t>– luggage checking, gate, advice</a:t>
            </a:r>
          </a:p>
          <a:p>
            <a:pPr>
              <a:lnSpc>
                <a:spcPct val="100000"/>
              </a:lnSpc>
            </a:pPr>
            <a:r>
              <a:rPr lang="en-US" sz="1100" b="1"/>
              <a:t>Check-in </a:t>
            </a:r>
            <a:r>
              <a:rPr lang="en-US" sz="1100"/>
              <a:t> </a:t>
            </a:r>
          </a:p>
          <a:p>
            <a:pPr>
              <a:lnSpc>
                <a:spcPct val="100000"/>
              </a:lnSpc>
            </a:pPr>
            <a:r>
              <a:rPr lang="en-US" sz="1100" b="1"/>
              <a:t>Dispatch </a:t>
            </a:r>
            <a:r>
              <a:rPr lang="en-US" sz="1100"/>
              <a:t>– getting aircraft ready for flight (flight deck) </a:t>
            </a:r>
            <a:r>
              <a:rPr lang="en-US" sz="1100" err="1"/>
              <a:t>ie</a:t>
            </a:r>
            <a:r>
              <a:rPr lang="en-US" sz="1100"/>
              <a:t>; cleaning, fueling, checking for damage</a:t>
            </a:r>
          </a:p>
          <a:p>
            <a:pPr>
              <a:lnSpc>
                <a:spcPct val="100000"/>
              </a:lnSpc>
            </a:pPr>
            <a:r>
              <a:rPr lang="en-US" sz="1100" b="1"/>
              <a:t>Ground Handling Operators </a:t>
            </a:r>
            <a:r>
              <a:rPr lang="en-US" sz="1100"/>
              <a:t>also have roles in </a:t>
            </a:r>
            <a:r>
              <a:rPr lang="en-US" sz="1100" b="1"/>
              <a:t>HR</a:t>
            </a:r>
            <a:r>
              <a:rPr lang="en-US" sz="1100"/>
              <a:t>, </a:t>
            </a:r>
            <a:r>
              <a:rPr lang="en-US" sz="1100" b="1"/>
              <a:t>Health and Safety</a:t>
            </a:r>
            <a:r>
              <a:rPr lang="en-US" sz="1100"/>
              <a:t>, </a:t>
            </a:r>
            <a:r>
              <a:rPr lang="en-US" sz="1100" b="1"/>
              <a:t>Finance</a:t>
            </a:r>
            <a:r>
              <a:rPr lang="en-US" sz="1100"/>
              <a:t>, </a:t>
            </a:r>
            <a:r>
              <a:rPr lang="en-US" sz="1100" b="1"/>
              <a:t>Admin, Finance, Marketing</a:t>
            </a:r>
          </a:p>
          <a:p>
            <a:pPr>
              <a:lnSpc>
                <a:spcPct val="100000"/>
              </a:lnSpc>
            </a:pPr>
            <a:r>
              <a:rPr lang="en-US" sz="1100" b="1"/>
              <a:t>Air Traffic Control </a:t>
            </a:r>
          </a:p>
          <a:p>
            <a:pPr>
              <a:lnSpc>
                <a:spcPct val="100000"/>
              </a:lnSpc>
            </a:pPr>
            <a:r>
              <a:rPr lang="en-US" sz="1100" b="1" dirty="0">
                <a:latin typeface="Inter"/>
              </a:rPr>
              <a:t>Concessions</a:t>
            </a:r>
            <a:r>
              <a:rPr lang="en-US" sz="1100">
                <a:latin typeface="Inter"/>
              </a:rPr>
              <a:t> – (Newsagents, McDonald's, Costa etc.)</a:t>
            </a:r>
          </a:p>
          <a:p>
            <a:pPr>
              <a:lnSpc>
                <a:spcPct val="100000"/>
              </a:lnSpc>
            </a:pPr>
            <a:r>
              <a:rPr lang="en-US" sz="1100" b="1"/>
              <a:t>Agencies </a:t>
            </a:r>
            <a:r>
              <a:rPr lang="en-US" sz="1100"/>
              <a:t>– customs, transport police etc. (6 years residency in the UK)</a:t>
            </a:r>
          </a:p>
          <a:p>
            <a:pPr>
              <a:lnSpc>
                <a:spcPct val="100000"/>
              </a:lnSpc>
            </a:pPr>
            <a:r>
              <a:rPr lang="en-US" sz="1100" b="1"/>
              <a:t>Border Force </a:t>
            </a:r>
            <a:r>
              <a:rPr lang="en-US" sz="1100"/>
              <a:t>–  checking shipments and freight. </a:t>
            </a:r>
          </a:p>
          <a:p>
            <a:pPr>
              <a:lnSpc>
                <a:spcPct val="100000"/>
              </a:lnSpc>
            </a:pPr>
            <a:r>
              <a:rPr lang="en-US" sz="1100" b="1"/>
              <a:t>Fire and Rescue Services – </a:t>
            </a:r>
            <a:r>
              <a:rPr lang="en-US" sz="1100"/>
              <a:t>often MSO as multiple teams</a:t>
            </a:r>
          </a:p>
          <a:p>
            <a:pPr>
              <a:lnSpc>
                <a:spcPct val="100000"/>
              </a:lnSpc>
            </a:pPr>
            <a:r>
              <a:rPr lang="en-US" sz="1100" b="1"/>
              <a:t>Freight &amp; Cargo </a:t>
            </a:r>
            <a:r>
              <a:rPr lang="en-US" sz="1100"/>
              <a:t>– FedEx at Teesside</a:t>
            </a:r>
          </a:p>
          <a:p>
            <a:pPr>
              <a:lnSpc>
                <a:spcPct val="100000"/>
              </a:lnSpc>
            </a:pPr>
            <a:r>
              <a:rPr lang="en-US" sz="1100" b="1"/>
              <a:t>Logistics  </a:t>
            </a:r>
          </a:p>
          <a:p>
            <a:pPr>
              <a:lnSpc>
                <a:spcPct val="100000"/>
              </a:lnSpc>
            </a:pPr>
            <a:r>
              <a:rPr lang="en-US" sz="1100" b="1"/>
              <a:t>Groundworks </a:t>
            </a:r>
            <a:r>
              <a:rPr lang="en-US" sz="1100"/>
              <a:t>-  ensuring safety of runways, barriers, lights etc. animal control, vegetation management</a:t>
            </a:r>
          </a:p>
          <a:p>
            <a:pPr>
              <a:lnSpc>
                <a:spcPct val="100000"/>
              </a:lnSpc>
            </a:pPr>
            <a:endParaRPr lang="en-US" sz="1050"/>
          </a:p>
          <a:p>
            <a:endParaRPr lang="en-US"/>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
          </p:nvPr>
        </p:nvSpPr>
        <p:spPr>
          <a:xfrm>
            <a:off x="6182682" y="1276426"/>
            <a:ext cx="5637843" cy="5127890"/>
          </a:xfrm>
        </p:spPr>
        <p:txBody>
          <a:bodyPr>
            <a:noAutofit/>
          </a:bodyPr>
          <a:lstStyle/>
          <a:p>
            <a:pPr marL="0" indent="0">
              <a:buNone/>
            </a:pPr>
            <a:r>
              <a:rPr lang="en-US" sz="1800" b="1">
                <a:solidFill>
                  <a:srgbClr val="3E1A1C"/>
                </a:solidFill>
              </a:rPr>
              <a:t>The Local Landscape</a:t>
            </a:r>
            <a:endParaRPr lang="en-US" sz="1900" b="1" u="sng">
              <a:solidFill>
                <a:srgbClr val="3E1A1C"/>
              </a:solidFill>
            </a:endParaRPr>
          </a:p>
          <a:p>
            <a:r>
              <a:rPr lang="en-US" sz="1400">
                <a:solidFill>
                  <a:srgbClr val="3E1A1C"/>
                </a:solidFill>
              </a:rPr>
              <a:t>Teesside Airport is </a:t>
            </a:r>
            <a:r>
              <a:rPr lang="en-US" sz="1400" u="sng">
                <a:solidFill>
                  <a:srgbClr val="3E1A1C"/>
                </a:solidFill>
              </a:rPr>
              <a:t>publicly</a:t>
            </a:r>
            <a:r>
              <a:rPr lang="en-US" sz="1400">
                <a:solidFill>
                  <a:srgbClr val="3E1A1C"/>
                </a:solidFill>
              </a:rPr>
              <a:t> owned and operated by the Tees Valley Combined Authority meaning that there is greater local interest in making it successful.</a:t>
            </a:r>
          </a:p>
          <a:p>
            <a:r>
              <a:rPr lang="en-US" sz="1400">
                <a:solidFill>
                  <a:srgbClr val="3E1A1C"/>
                </a:solidFill>
              </a:rPr>
              <a:t>Airlines flying from Teesside use the Airport staff for ‘Air-service’. At larger airports, this may be provided by a 3</a:t>
            </a:r>
            <a:r>
              <a:rPr lang="en-US" sz="1400" baseline="30000">
                <a:solidFill>
                  <a:srgbClr val="3E1A1C"/>
                </a:solidFill>
              </a:rPr>
              <a:t>rd</a:t>
            </a:r>
            <a:r>
              <a:rPr lang="en-US" sz="1400">
                <a:solidFill>
                  <a:srgbClr val="3E1A1C"/>
                </a:solidFill>
              </a:rPr>
              <a:t>  party company </a:t>
            </a:r>
          </a:p>
          <a:p>
            <a:r>
              <a:rPr lang="en-US" sz="1400">
                <a:solidFill>
                  <a:srgbClr val="3E1A1C"/>
                </a:solidFill>
              </a:rPr>
              <a:t>Jobs at the airport are advertised on the airport website - </a:t>
            </a:r>
            <a:r>
              <a:rPr lang="en-US" sz="1400">
                <a:solidFill>
                  <a:srgbClr val="3E1A1C"/>
                </a:solidFill>
                <a:hlinkClick r:id="rId3">
                  <a:extLst>
                    <a:ext uri="{A12FA001-AC4F-418D-AE19-62706E023703}">
                      <ahyp:hlinkClr xmlns:ahyp="http://schemas.microsoft.com/office/drawing/2018/hyperlinkcolor" val="tx"/>
                    </a:ext>
                  </a:extLst>
                </a:hlinkClick>
              </a:rPr>
              <a:t>https://www.teessideinternational.com/careers/</a:t>
            </a:r>
            <a:r>
              <a:rPr lang="en-US" sz="1400">
                <a:solidFill>
                  <a:srgbClr val="3E1A1C"/>
                </a:solidFill>
              </a:rPr>
              <a:t> and Tees Valley Jobs  </a:t>
            </a:r>
            <a:r>
              <a:rPr lang="en-US" sz="1400">
                <a:solidFill>
                  <a:srgbClr val="3E1A1C"/>
                </a:solidFill>
                <a:hlinkClick r:id="rId4">
                  <a:extLst>
                    <a:ext uri="{A12FA001-AC4F-418D-AE19-62706E023703}">
                      <ahyp:hlinkClr xmlns:ahyp="http://schemas.microsoft.com/office/drawing/2018/hyperlinkcolor" val="tx"/>
                    </a:ext>
                  </a:extLst>
                </a:hlinkClick>
              </a:rPr>
              <a:t>https://teesvalley.jobs/</a:t>
            </a:r>
            <a:endParaRPr lang="en-US" sz="1400">
              <a:solidFill>
                <a:srgbClr val="3E1A1C"/>
              </a:solidFill>
            </a:endParaRPr>
          </a:p>
          <a:p>
            <a:pPr marL="0" indent="0">
              <a:buNone/>
            </a:pPr>
            <a:r>
              <a:rPr lang="en-US" sz="1400">
                <a:solidFill>
                  <a:srgbClr val="3E1A1C"/>
                </a:solidFill>
              </a:rPr>
              <a:t>There is a VERY strong vetting requirement for 5 years of history for all airport roles.</a:t>
            </a:r>
          </a:p>
          <a:p>
            <a:pPr marL="0" indent="0">
              <a:buNone/>
            </a:pPr>
            <a:r>
              <a:rPr lang="en-US" sz="1400" b="1">
                <a:solidFill>
                  <a:srgbClr val="3E1A1C"/>
                </a:solidFill>
              </a:rPr>
              <a:t>Seasonal work </a:t>
            </a:r>
            <a:r>
              <a:rPr lang="en-US" sz="1400">
                <a:solidFill>
                  <a:srgbClr val="3E1A1C"/>
                </a:solidFill>
              </a:rPr>
              <a:t>is an excellent entry point and there is a demand for </a:t>
            </a:r>
            <a:r>
              <a:rPr lang="en-US" sz="1400" b="1">
                <a:solidFill>
                  <a:srgbClr val="3E1A1C"/>
                </a:solidFill>
              </a:rPr>
              <a:t>multi-skilled operatives (MSO)</a:t>
            </a:r>
            <a:r>
              <a:rPr lang="en-US" sz="1400">
                <a:solidFill>
                  <a:srgbClr val="3E1A1C"/>
                </a:solidFill>
              </a:rPr>
              <a:t> – those who will be flexible and step-in to fulfill the need across the airport– this is an excellent way to progress and become indispensable to the team. There is a long history at Teesside Airport of employees ‘working their way up’ from entry roles to the most senior positions. The current </a:t>
            </a:r>
            <a:r>
              <a:rPr lang="en-US" sz="1400" b="1">
                <a:solidFill>
                  <a:srgbClr val="3E1A1C"/>
                </a:solidFill>
              </a:rPr>
              <a:t>Airfield Operations Manager </a:t>
            </a:r>
            <a:r>
              <a:rPr lang="en-US" sz="1400">
                <a:solidFill>
                  <a:srgbClr val="3E1A1C"/>
                </a:solidFill>
              </a:rPr>
              <a:t>(most senior position) started as a </a:t>
            </a:r>
            <a:r>
              <a:rPr lang="en-US" sz="1400" b="1">
                <a:solidFill>
                  <a:srgbClr val="3E1A1C"/>
                </a:solidFill>
              </a:rPr>
              <a:t>baggage handler</a:t>
            </a:r>
            <a:r>
              <a:rPr lang="en-US" sz="1400">
                <a:solidFill>
                  <a:srgbClr val="3E1A1C"/>
                </a:solidFill>
              </a:rPr>
              <a:t>!</a:t>
            </a:r>
          </a:p>
        </p:txBody>
      </p:sp>
      <p:pic>
        <p:nvPicPr>
          <p:cNvPr id="7" name="Picture 6" descr="A black and white logo&#10;&#10;AI-generated content may be incorrect.">
            <a:extLst>
              <a:ext uri="{FF2B5EF4-FFF2-40B4-BE49-F238E27FC236}">
                <a16:creationId xmlns:a16="http://schemas.microsoft.com/office/drawing/2014/main" id="{F873ED4E-2CD4-27FD-5DC7-FCAD4B36B445}"/>
              </a:ext>
            </a:extLst>
          </p:cNvPr>
          <p:cNvPicPr>
            <a:picLocks noChangeAspect="1"/>
          </p:cNvPicPr>
          <p:nvPr/>
        </p:nvPicPr>
        <p:blipFill>
          <a:blip r:embed="rId5"/>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057595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2D993-B8AC-D404-74A2-A337E814D14D}"/>
              </a:ext>
            </a:extLst>
          </p:cNvPr>
          <p:cNvSpPr>
            <a:spLocks noGrp="1"/>
          </p:cNvSpPr>
          <p:nvPr>
            <p:ph type="body" sz="quarter" idx="10"/>
          </p:nvPr>
        </p:nvSpPr>
        <p:spPr>
          <a:xfrm>
            <a:off x="333374" y="1276425"/>
            <a:ext cx="6653579" cy="3306762"/>
          </a:xfrm>
        </p:spPr>
        <p:txBody>
          <a:bodyPr>
            <a:noAutofit/>
          </a:bodyPr>
          <a:lstStyle/>
          <a:p>
            <a:r>
              <a:rPr lang="en-US" sz="1600">
                <a:solidFill>
                  <a:srgbClr val="3E1A1C"/>
                </a:solidFill>
              </a:rPr>
              <a:t>Airlines actually have some of the lowest profit margins of all other sectors within Aviation – only 2% net profit – but they employ 60% of the staff</a:t>
            </a:r>
          </a:p>
          <a:p>
            <a:r>
              <a:rPr lang="en-US" sz="1600">
                <a:solidFill>
                  <a:srgbClr val="3E1A1C"/>
                </a:solidFill>
              </a:rPr>
              <a:t>Airline roles within airports are sometimes filled through 3</a:t>
            </a:r>
            <a:r>
              <a:rPr lang="en-US" sz="1600" baseline="30000">
                <a:solidFill>
                  <a:srgbClr val="3E1A1C"/>
                </a:solidFill>
              </a:rPr>
              <a:t>rd</a:t>
            </a:r>
            <a:r>
              <a:rPr lang="en-US" sz="1600">
                <a:solidFill>
                  <a:srgbClr val="3E1A1C"/>
                </a:solidFill>
              </a:rPr>
              <a:t> party companies – known as </a:t>
            </a:r>
            <a:r>
              <a:rPr lang="en-US" sz="1600" b="1">
                <a:solidFill>
                  <a:srgbClr val="3E1A1C"/>
                </a:solidFill>
              </a:rPr>
              <a:t>Air Service </a:t>
            </a:r>
            <a:r>
              <a:rPr lang="en-US" sz="1600">
                <a:solidFill>
                  <a:srgbClr val="3E1A1C"/>
                </a:solidFill>
              </a:rPr>
              <a:t>– and airlines will only recruit </a:t>
            </a:r>
            <a:r>
              <a:rPr lang="en-US" sz="1600" b="1">
                <a:solidFill>
                  <a:srgbClr val="3E1A1C"/>
                </a:solidFill>
              </a:rPr>
              <a:t>Cabin Services </a:t>
            </a:r>
            <a:r>
              <a:rPr lang="en-US" sz="1600">
                <a:solidFill>
                  <a:srgbClr val="3E1A1C"/>
                </a:solidFill>
              </a:rPr>
              <a:t>and </a:t>
            </a:r>
            <a:r>
              <a:rPr lang="en-US" sz="1600" b="1">
                <a:solidFill>
                  <a:srgbClr val="3E1A1C"/>
                </a:solidFill>
              </a:rPr>
              <a:t>Pilots</a:t>
            </a:r>
            <a:r>
              <a:rPr lang="en-US" sz="1600">
                <a:solidFill>
                  <a:srgbClr val="3E1A1C"/>
                </a:solidFill>
              </a:rPr>
              <a:t>. </a:t>
            </a:r>
          </a:p>
          <a:p>
            <a:r>
              <a:rPr lang="en-US" sz="1600">
                <a:solidFill>
                  <a:srgbClr val="3E1A1C"/>
                </a:solidFill>
              </a:rPr>
              <a:t>Usual requirements for Cabin Crew are 5 GCSEs and 2 A levels (or equivalents) There are apprenticeship routes and additional languages can be a major advantage – Sign Language is considered a strength</a:t>
            </a:r>
          </a:p>
          <a:p>
            <a:r>
              <a:rPr lang="en-US" sz="1600">
                <a:solidFill>
                  <a:srgbClr val="3E1A1C"/>
                </a:solidFill>
              </a:rPr>
              <a:t>Fully funded training for pilots is rare and very competitive. Several charities work specifically with young people to overcome funding barriers and provide information and support. </a:t>
            </a:r>
          </a:p>
          <a:p>
            <a:r>
              <a:rPr lang="en-US" sz="1600">
                <a:solidFill>
                  <a:srgbClr val="3E1A1C"/>
                </a:solidFill>
              </a:rPr>
              <a:t>For support to get flight hours and experience; </a:t>
            </a:r>
            <a:r>
              <a:rPr lang="en-US" sz="1600">
                <a:solidFill>
                  <a:srgbClr val="3E1A1C"/>
                </a:solidFill>
                <a:hlinkClick r:id="rId3">
                  <a:extLst>
                    <a:ext uri="{A12FA001-AC4F-418D-AE19-62706E023703}">
                      <ahyp:hlinkClr xmlns:ahyp="http://schemas.microsoft.com/office/drawing/2018/hyperlinkcolor" val="tx"/>
                    </a:ext>
                  </a:extLst>
                </a:hlinkClick>
              </a:rPr>
              <a:t>https://airleague.co.uk/</a:t>
            </a:r>
            <a:endParaRPr lang="en-US" sz="1600">
              <a:solidFill>
                <a:srgbClr val="3E1A1C"/>
              </a:solidFill>
            </a:endParaRPr>
          </a:p>
          <a:p>
            <a:r>
              <a:rPr lang="en-US" sz="1600">
                <a:solidFill>
                  <a:srgbClr val="3E1A1C"/>
                </a:solidFill>
              </a:rPr>
              <a:t>For women: </a:t>
            </a:r>
            <a:r>
              <a:rPr lang="en-US" sz="1600">
                <a:solidFill>
                  <a:srgbClr val="3E1A1C"/>
                </a:solidFill>
                <a:hlinkClick r:id="rId4">
                  <a:extLst>
                    <a:ext uri="{A12FA001-AC4F-418D-AE19-62706E023703}">
                      <ahyp:hlinkClr xmlns:ahyp="http://schemas.microsoft.com/office/drawing/2018/hyperlinkcolor" val="tx"/>
                    </a:ext>
                  </a:extLst>
                </a:hlinkClick>
              </a:rPr>
              <a:t>https://elevateheraviation.co.uk/home</a:t>
            </a:r>
            <a:endParaRPr lang="en-US" sz="1600">
              <a:solidFill>
                <a:srgbClr val="3E1A1C"/>
              </a:solidFill>
            </a:endParaRPr>
          </a:p>
          <a:p>
            <a:endParaRPr lang="en-US" sz="1600">
              <a:solidFill>
                <a:srgbClr val="3E1A1C"/>
              </a:solidFill>
            </a:endParaRPr>
          </a:p>
        </p:txBody>
      </p:sp>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sz="2800"/>
              <a:t>Airlines – often supported by 3</a:t>
            </a:r>
            <a:r>
              <a:rPr lang="en-US" sz="2800" baseline="30000"/>
              <a:t>rd</a:t>
            </a:r>
            <a:r>
              <a:rPr lang="en-US" sz="2800"/>
              <a:t> party Air Service Providers</a:t>
            </a:r>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294967295"/>
          </p:nvPr>
        </p:nvSpPr>
        <p:spPr>
          <a:xfrm>
            <a:off x="7842738" y="1276425"/>
            <a:ext cx="3977785" cy="4752975"/>
          </a:xfrm>
          <a:prstGeom prst="rect">
            <a:avLst/>
          </a:prstGeom>
        </p:spPr>
        <p:txBody>
          <a:bodyPr/>
          <a:lstStyle/>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sz="1800" b="1" i="0" strike="noStrike" kern="1200" cap="none" spc="0" normalizeH="0" baseline="0" noProof="0">
                <a:ln>
                  <a:noFill/>
                </a:ln>
                <a:solidFill>
                  <a:srgbClr val="3E1A1C"/>
                </a:solidFill>
                <a:effectLst/>
                <a:uLnTx/>
                <a:uFillTx/>
                <a:latin typeface="Inter" panose="02000503000000020004" pitchFamily="2" charset="0"/>
                <a:ea typeface="Inter" panose="02000503000000020004" pitchFamily="2" charset="0"/>
              </a:rPr>
              <a:t>The Local Landscape</a:t>
            </a:r>
          </a:p>
          <a:p>
            <a:pPr marL="0" marR="0" lvl="0" indent="0"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sz="1800" b="1" i="0" u="sng" strike="noStrike" kern="1200" cap="none" spc="0" normalizeH="0" baseline="0" noProof="0">
              <a:ln>
                <a:noFill/>
              </a:ln>
              <a:solidFill>
                <a:srgbClr val="3E1A1C"/>
              </a:solidFill>
              <a:effectLst/>
              <a:uLnTx/>
              <a:uFillTx/>
              <a:latin typeface="Inter" panose="02000503000000020004" pitchFamily="2" charset="0"/>
              <a:ea typeface="Inter" panose="02000503000000020004" pitchFamily="2" charset="0"/>
            </a:endParaRPr>
          </a:p>
          <a:p>
            <a:pPr marL="0" indent="0">
              <a:buNone/>
            </a:pPr>
            <a:r>
              <a:rPr lang="en-US" sz="1800">
                <a:solidFill>
                  <a:srgbClr val="3E1A1C"/>
                </a:solidFill>
                <a:latin typeface="Inter" panose="02000503000000020004" pitchFamily="2" charset="0"/>
                <a:ea typeface="Inter" panose="02000503000000020004" pitchFamily="2" charset="0"/>
              </a:rPr>
              <a:t>Airlines currently flying from Teesside Airport:</a:t>
            </a:r>
          </a:p>
          <a:p>
            <a:pPr>
              <a:buFont typeface="Wingdings" panose="05000000000000000000" pitchFamily="2" charset="2"/>
              <a:buChar char="ü"/>
            </a:pPr>
            <a:r>
              <a:rPr lang="en-US" sz="1800">
                <a:solidFill>
                  <a:srgbClr val="3E1A1C"/>
                </a:solidFill>
                <a:latin typeface="Inter" panose="02000503000000020004" pitchFamily="2" charset="0"/>
                <a:ea typeface="Inter" panose="02000503000000020004" pitchFamily="2" charset="0"/>
              </a:rPr>
              <a:t>Ryanair</a:t>
            </a:r>
          </a:p>
          <a:p>
            <a:pPr>
              <a:buFont typeface="Wingdings" panose="05000000000000000000" pitchFamily="2" charset="2"/>
              <a:buChar char="ü"/>
            </a:pPr>
            <a:r>
              <a:rPr lang="en-US" sz="1800">
                <a:solidFill>
                  <a:srgbClr val="3E1A1C"/>
                </a:solidFill>
                <a:latin typeface="Inter" panose="02000503000000020004" pitchFamily="2" charset="0"/>
                <a:ea typeface="Inter" panose="02000503000000020004" pitchFamily="2" charset="0"/>
              </a:rPr>
              <a:t>TUI</a:t>
            </a:r>
          </a:p>
          <a:p>
            <a:pPr>
              <a:buFont typeface="Wingdings" panose="05000000000000000000" pitchFamily="2" charset="2"/>
              <a:buChar char="ü"/>
            </a:pPr>
            <a:r>
              <a:rPr lang="en-US" sz="1800">
                <a:solidFill>
                  <a:srgbClr val="3E1A1C"/>
                </a:solidFill>
                <a:latin typeface="Inter" panose="02000503000000020004" pitchFamily="2" charset="0"/>
                <a:ea typeface="Inter" panose="02000503000000020004" pitchFamily="2" charset="0"/>
              </a:rPr>
              <a:t>Loganair</a:t>
            </a:r>
          </a:p>
          <a:p>
            <a:pPr>
              <a:buFont typeface="Wingdings" panose="05000000000000000000" pitchFamily="2" charset="2"/>
              <a:buChar char="ü"/>
            </a:pPr>
            <a:r>
              <a:rPr lang="en-US" sz="1800">
                <a:solidFill>
                  <a:srgbClr val="3E1A1C"/>
                </a:solidFill>
                <a:latin typeface="Inter" panose="02000503000000020004" pitchFamily="2" charset="0"/>
                <a:ea typeface="Inter" panose="02000503000000020004" pitchFamily="2" charset="0"/>
              </a:rPr>
              <a:t>KLM</a:t>
            </a:r>
          </a:p>
          <a:p>
            <a:pPr marL="0" indent="0">
              <a:buNone/>
            </a:pPr>
            <a:endParaRPr lang="en-US" sz="1800">
              <a:solidFill>
                <a:srgbClr val="3E1A1C"/>
              </a:solidFill>
              <a:latin typeface="Inter" panose="02000503000000020004" pitchFamily="2" charset="0"/>
              <a:ea typeface="Inter" panose="02000503000000020004" pitchFamily="2" charset="0"/>
            </a:endParaRPr>
          </a:p>
          <a:p>
            <a:pPr marL="0" indent="0">
              <a:buNone/>
            </a:pPr>
            <a:r>
              <a:rPr lang="en-US" sz="1600">
                <a:solidFill>
                  <a:srgbClr val="3E1A1C"/>
                </a:solidFill>
                <a:latin typeface="Inter" panose="02000503000000020004" pitchFamily="2" charset="0"/>
                <a:ea typeface="Inter" panose="02000503000000020004" pitchFamily="2" charset="0"/>
              </a:rPr>
              <a:t>There are entry level roles and apprenticeships with all these airlines. </a:t>
            </a:r>
          </a:p>
          <a:p>
            <a:pPr marL="0" indent="0">
              <a:buNone/>
            </a:pPr>
            <a:endParaRPr lang="en-US"/>
          </a:p>
        </p:txBody>
      </p:sp>
      <p:pic>
        <p:nvPicPr>
          <p:cNvPr id="7" name="Picture 6" descr="A black and white logo&#10;&#10;AI-generated content may be incorrect.">
            <a:extLst>
              <a:ext uri="{FF2B5EF4-FFF2-40B4-BE49-F238E27FC236}">
                <a16:creationId xmlns:a16="http://schemas.microsoft.com/office/drawing/2014/main" id="{F10947EE-D950-5308-641D-E16CCC305CDC}"/>
              </a:ext>
            </a:extLst>
          </p:cNvPr>
          <p:cNvPicPr>
            <a:picLocks noChangeAspect="1"/>
          </p:cNvPicPr>
          <p:nvPr/>
        </p:nvPicPr>
        <p:blipFill>
          <a:blip r:embed="rId5"/>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2619829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sz="2800"/>
              <a:t>Ancillary – employers who work with the Aviation industry</a:t>
            </a:r>
          </a:p>
        </p:txBody>
      </p:sp>
      <p:sp>
        <p:nvSpPr>
          <p:cNvPr id="3" name="Content Placeholder 2">
            <a:extLst>
              <a:ext uri="{FF2B5EF4-FFF2-40B4-BE49-F238E27FC236}">
                <a16:creationId xmlns:a16="http://schemas.microsoft.com/office/drawing/2014/main" id="{D7D2D993-B8AC-D404-74A2-A337E814D14D}"/>
              </a:ext>
            </a:extLst>
          </p:cNvPr>
          <p:cNvSpPr>
            <a:spLocks noGrp="1"/>
          </p:cNvSpPr>
          <p:nvPr>
            <p:ph sz="half" idx="2"/>
          </p:nvPr>
        </p:nvSpPr>
        <p:spPr>
          <a:xfrm>
            <a:off x="334108" y="1276425"/>
            <a:ext cx="5445369" cy="4607281"/>
          </a:xfrm>
        </p:spPr>
        <p:txBody>
          <a:bodyPr>
            <a:noAutofit/>
          </a:bodyPr>
          <a:lstStyle/>
          <a:p>
            <a:pPr marL="0" indent="0">
              <a:lnSpc>
                <a:spcPct val="100000"/>
              </a:lnSpc>
              <a:buNone/>
            </a:pPr>
            <a:r>
              <a:rPr lang="en-US" sz="1800" b="1">
                <a:solidFill>
                  <a:srgbClr val="3E1A1C"/>
                </a:solidFill>
              </a:rPr>
              <a:t>Ancillary roles can be found with private companies who may offer:</a:t>
            </a:r>
          </a:p>
          <a:p>
            <a:pPr>
              <a:lnSpc>
                <a:spcPct val="100000"/>
              </a:lnSpc>
            </a:pPr>
            <a:r>
              <a:rPr lang="en-US" sz="1600">
                <a:solidFill>
                  <a:srgbClr val="3E1A1C"/>
                </a:solidFill>
              </a:rPr>
              <a:t>Catering </a:t>
            </a:r>
          </a:p>
          <a:p>
            <a:pPr>
              <a:lnSpc>
                <a:spcPct val="100000"/>
              </a:lnSpc>
            </a:pPr>
            <a:r>
              <a:rPr lang="en-US" sz="1600">
                <a:solidFill>
                  <a:srgbClr val="3E1A1C"/>
                </a:solidFill>
              </a:rPr>
              <a:t>Fuel production – Demand for SAF (sustainable aviation fuel)</a:t>
            </a:r>
          </a:p>
          <a:p>
            <a:pPr>
              <a:lnSpc>
                <a:spcPct val="100000"/>
              </a:lnSpc>
            </a:pPr>
            <a:r>
              <a:rPr lang="en-US" sz="1600">
                <a:solidFill>
                  <a:srgbClr val="3E1A1C"/>
                </a:solidFill>
              </a:rPr>
              <a:t>Aerospace and aeronautical engineering – </a:t>
            </a:r>
            <a:r>
              <a:rPr lang="en-US" sz="1600" err="1">
                <a:solidFill>
                  <a:srgbClr val="3E1A1C"/>
                </a:solidFill>
              </a:rPr>
              <a:t>ie</a:t>
            </a:r>
            <a:r>
              <a:rPr lang="en-US" sz="1600">
                <a:solidFill>
                  <a:srgbClr val="3E1A1C"/>
                </a:solidFill>
              </a:rPr>
              <a:t> Airbus</a:t>
            </a:r>
          </a:p>
          <a:p>
            <a:pPr>
              <a:lnSpc>
                <a:spcPct val="100000"/>
              </a:lnSpc>
            </a:pPr>
            <a:r>
              <a:rPr lang="en-US" sz="1600">
                <a:solidFill>
                  <a:srgbClr val="3E1A1C"/>
                </a:solidFill>
              </a:rPr>
              <a:t>Private/chartered flights and experiences</a:t>
            </a:r>
          </a:p>
          <a:p>
            <a:pPr>
              <a:lnSpc>
                <a:spcPct val="100000"/>
              </a:lnSpc>
            </a:pPr>
            <a:r>
              <a:rPr lang="en-US" sz="1600">
                <a:solidFill>
                  <a:srgbClr val="3E1A1C"/>
                </a:solidFill>
              </a:rPr>
              <a:t>Concessions – food/shops/travel agents within airport</a:t>
            </a:r>
          </a:p>
          <a:p>
            <a:pPr>
              <a:lnSpc>
                <a:spcPct val="100000"/>
              </a:lnSpc>
            </a:pPr>
            <a:r>
              <a:rPr lang="en-US" sz="1600">
                <a:solidFill>
                  <a:srgbClr val="3E1A1C"/>
                </a:solidFill>
              </a:rPr>
              <a:t>Freight handlers </a:t>
            </a:r>
          </a:p>
          <a:p>
            <a:pPr>
              <a:lnSpc>
                <a:spcPct val="100000"/>
              </a:lnSpc>
            </a:pPr>
            <a:r>
              <a:rPr lang="en-US" sz="1600">
                <a:solidFill>
                  <a:srgbClr val="3E1A1C"/>
                </a:solidFill>
              </a:rPr>
              <a:t>Department for Transport – Border Force etc.</a:t>
            </a:r>
          </a:p>
          <a:p>
            <a:pPr>
              <a:lnSpc>
                <a:spcPct val="100000"/>
              </a:lnSpc>
            </a:pPr>
            <a:r>
              <a:rPr lang="en-US" sz="1600">
                <a:solidFill>
                  <a:srgbClr val="3E1A1C"/>
                </a:solidFill>
              </a:rPr>
              <a:t>Civil Aviation Authority – promoting careers through Aviation Ambassadors and </a:t>
            </a:r>
            <a:r>
              <a:rPr lang="en-US" sz="1600" u="sng">
                <a:solidFill>
                  <a:srgbClr val="3E1A1C"/>
                </a:solidFill>
                <a:hlinkClick r:id="rId3">
                  <a:extLst>
                    <a:ext uri="{A12FA001-AC4F-418D-AE19-62706E023703}">
                      <ahyp:hlinkClr xmlns:ahyp="http://schemas.microsoft.com/office/drawing/2018/hyperlinkcolor" val="tx"/>
                    </a:ext>
                  </a:extLst>
                </a:hlinkClick>
              </a:rPr>
              <a:t>https://stem.caa.co.uk/careers-in-aviation-and-aerospace</a:t>
            </a:r>
            <a:endParaRPr lang="en-US" sz="1600" u="sng">
              <a:solidFill>
                <a:srgbClr val="3E1A1C"/>
              </a:solidFill>
            </a:endParaRPr>
          </a:p>
          <a:p>
            <a:pPr>
              <a:lnSpc>
                <a:spcPct val="100000"/>
              </a:lnSpc>
            </a:pPr>
            <a:endParaRPr lang="en-US" u="sng">
              <a:solidFill>
                <a:srgbClr val="3E1A1C"/>
              </a:solidFill>
            </a:endParaRPr>
          </a:p>
          <a:p>
            <a:pPr>
              <a:lnSpc>
                <a:spcPct val="100000"/>
              </a:lnSpc>
            </a:pPr>
            <a:endParaRPr lang="en-US">
              <a:solidFill>
                <a:srgbClr val="3E1A1C"/>
              </a:solidFill>
            </a:endParaRPr>
          </a:p>
          <a:p>
            <a:pPr>
              <a:lnSpc>
                <a:spcPct val="100000"/>
              </a:lnSpc>
            </a:pPr>
            <a:endParaRPr lang="en-US">
              <a:solidFill>
                <a:srgbClr val="3E1A1C"/>
              </a:solidFill>
            </a:endParaRPr>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
          </p:nvPr>
        </p:nvSpPr>
        <p:spPr>
          <a:xfrm>
            <a:off x="6096000" y="1276425"/>
            <a:ext cx="5724525" cy="4607281"/>
          </a:xfrm>
        </p:spPr>
        <p:txBody>
          <a:bodyPr>
            <a:noAutofit/>
          </a:bodyPr>
          <a:lstStyle/>
          <a:p>
            <a:pPr marL="0" marR="0" lvl="0" indent="0" defTabSz="914400" rtl="0" eaLnBrk="1" fontAlgn="auto" latinLnBrk="0" hangingPunct="1">
              <a:lnSpc>
                <a:spcPct val="120000"/>
              </a:lnSpc>
              <a:spcBef>
                <a:spcPts val="1000"/>
              </a:spcBef>
              <a:spcAft>
                <a:spcPts val="0"/>
              </a:spcAft>
              <a:buClrTx/>
              <a:buSzTx/>
              <a:buFont typeface="Wingdings" pitchFamily="2" charset="2"/>
              <a:buNone/>
              <a:tabLst/>
              <a:defRPr/>
            </a:pPr>
            <a:r>
              <a:rPr kumimoji="0" lang="en-US" sz="1800" b="1" i="0" strike="noStrike" kern="1200" cap="none" spc="0" normalizeH="0" baseline="0" noProof="0">
                <a:ln>
                  <a:noFill/>
                </a:ln>
                <a:solidFill>
                  <a:srgbClr val="3E1A1C"/>
                </a:solidFill>
                <a:effectLst/>
                <a:uLnTx/>
                <a:uFillTx/>
                <a:latin typeface="Inter" panose="02000503000000020004" pitchFamily="2" charset="0"/>
                <a:cs typeface="+mn-cs"/>
              </a:rPr>
              <a:t>The Local Landscape</a:t>
            </a:r>
          </a:p>
          <a:p>
            <a:pPr marL="0" indent="0">
              <a:lnSpc>
                <a:spcPct val="120000"/>
              </a:lnSpc>
              <a:buNone/>
            </a:pPr>
            <a:r>
              <a:rPr lang="en-US" sz="1600">
                <a:solidFill>
                  <a:srgbClr val="3E1A1C"/>
                </a:solidFill>
              </a:rPr>
              <a:t>The number and variety of Ancillary employers are increasing at Teesside. There are excellent entry level roles and apprenticeships available with most employers.</a:t>
            </a:r>
          </a:p>
          <a:p>
            <a:pPr>
              <a:lnSpc>
                <a:spcPct val="120000"/>
              </a:lnSpc>
            </a:pPr>
            <a:r>
              <a:rPr lang="en-US" sz="1400" err="1">
                <a:solidFill>
                  <a:srgbClr val="3E1A1C"/>
                </a:solidFill>
              </a:rPr>
              <a:t>Draken</a:t>
            </a:r>
            <a:r>
              <a:rPr lang="en-US" sz="1400">
                <a:solidFill>
                  <a:srgbClr val="3E1A1C"/>
                </a:solidFill>
              </a:rPr>
              <a:t> Europe– </a:t>
            </a:r>
            <a:r>
              <a:rPr lang="en-US" sz="1400" err="1">
                <a:solidFill>
                  <a:srgbClr val="3E1A1C"/>
                </a:solidFill>
              </a:rPr>
              <a:t>defence</a:t>
            </a:r>
            <a:r>
              <a:rPr lang="en-US" sz="1400">
                <a:solidFill>
                  <a:srgbClr val="3E1A1C"/>
                </a:solidFill>
              </a:rPr>
              <a:t> contractors for MoD training/repairs on fighter jets</a:t>
            </a:r>
            <a:r>
              <a:rPr lang="en-US" sz="1400" u="sng">
                <a:solidFill>
                  <a:srgbClr val="3E1A1C"/>
                </a:solidFill>
              </a:rPr>
              <a:t>. </a:t>
            </a:r>
            <a:r>
              <a:rPr lang="en-US" sz="1400" u="sng">
                <a:solidFill>
                  <a:srgbClr val="3E1A1C"/>
                </a:solidFill>
                <a:hlinkClick r:id="rId4">
                  <a:extLst>
                    <a:ext uri="{A12FA001-AC4F-418D-AE19-62706E023703}">
                      <ahyp:hlinkClr xmlns:ahyp="http://schemas.microsoft.com/office/drawing/2018/hyperlinkcolor" val="tx"/>
                    </a:ext>
                  </a:extLst>
                </a:hlinkClick>
              </a:rPr>
              <a:t>https://careers.draken.aero/</a:t>
            </a:r>
            <a:r>
              <a:rPr lang="en-US" sz="1400" u="sng">
                <a:solidFill>
                  <a:srgbClr val="3E1A1C"/>
                </a:solidFill>
              </a:rPr>
              <a:t> </a:t>
            </a:r>
            <a:r>
              <a:rPr lang="en-US" sz="1400">
                <a:solidFill>
                  <a:srgbClr val="3E1A1C"/>
                </a:solidFill>
              </a:rPr>
              <a:t>careers in Engineering  - Apprenticeship route</a:t>
            </a:r>
          </a:p>
          <a:p>
            <a:pPr>
              <a:lnSpc>
                <a:spcPct val="120000"/>
              </a:lnSpc>
            </a:pPr>
            <a:r>
              <a:rPr lang="en-US" sz="1400">
                <a:solidFill>
                  <a:srgbClr val="3E1A1C"/>
                </a:solidFill>
              </a:rPr>
              <a:t>Willis Aviation Services Ltd. And Willis Jet Centre. Aircraft Maintenance, storage, VIP and commercial </a:t>
            </a:r>
          </a:p>
          <a:p>
            <a:pPr>
              <a:lnSpc>
                <a:spcPct val="120000"/>
              </a:lnSpc>
            </a:pPr>
            <a:r>
              <a:rPr lang="en-US" sz="1400" err="1">
                <a:solidFill>
                  <a:srgbClr val="3E1A1C"/>
                </a:solidFill>
              </a:rPr>
              <a:t>Fedex</a:t>
            </a:r>
            <a:r>
              <a:rPr lang="en-US" sz="1400">
                <a:solidFill>
                  <a:srgbClr val="3E1A1C"/>
                </a:solidFill>
              </a:rPr>
              <a:t> – planning expansion</a:t>
            </a:r>
          </a:p>
          <a:p>
            <a:pPr>
              <a:lnSpc>
                <a:spcPct val="120000"/>
              </a:lnSpc>
            </a:pPr>
            <a:r>
              <a:rPr lang="en-US" sz="1400" err="1">
                <a:solidFill>
                  <a:srgbClr val="3E1A1C"/>
                </a:solidFill>
              </a:rPr>
              <a:t>Airbourne</a:t>
            </a:r>
            <a:r>
              <a:rPr lang="en-US" sz="1400">
                <a:solidFill>
                  <a:srgbClr val="3E1A1C"/>
                </a:solidFill>
              </a:rPr>
              <a:t> Colours – New local company. spraying/branding. Now offering training roles to 19+, second hangar being built</a:t>
            </a:r>
          </a:p>
          <a:p>
            <a:pPr>
              <a:lnSpc>
                <a:spcPct val="120000"/>
              </a:lnSpc>
            </a:pPr>
            <a:r>
              <a:rPr lang="en-US" sz="1400">
                <a:solidFill>
                  <a:srgbClr val="3E1A1C"/>
                </a:solidFill>
              </a:rPr>
              <a:t>Airport expansion brings opportunities across all industries; construction, plumbing, electricians, civil engineering. Professional services such as HR, Finance, Legal, HSE, also increase</a:t>
            </a:r>
          </a:p>
          <a:p>
            <a:pPr marL="0" indent="0">
              <a:lnSpc>
                <a:spcPct val="120000"/>
              </a:lnSpc>
              <a:buNone/>
            </a:pPr>
            <a:endParaRPr lang="en-US" sz="1600">
              <a:solidFill>
                <a:srgbClr val="3E1A1C"/>
              </a:solidFill>
            </a:endParaRPr>
          </a:p>
        </p:txBody>
      </p:sp>
      <p:pic>
        <p:nvPicPr>
          <p:cNvPr id="7" name="Picture 6" descr="A black and white logo&#10;&#10;AI-generated content may be incorrect.">
            <a:extLst>
              <a:ext uri="{FF2B5EF4-FFF2-40B4-BE49-F238E27FC236}">
                <a16:creationId xmlns:a16="http://schemas.microsoft.com/office/drawing/2014/main" id="{1102CB6B-83F1-4550-F79F-28064EE8384A}"/>
              </a:ext>
            </a:extLst>
          </p:cNvPr>
          <p:cNvPicPr>
            <a:picLocks noChangeAspect="1"/>
          </p:cNvPicPr>
          <p:nvPr/>
        </p:nvPicPr>
        <p:blipFill>
          <a:blip r:embed="rId5"/>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386201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2D993-B8AC-D404-74A2-A337E814D14D}"/>
              </a:ext>
            </a:extLst>
          </p:cNvPr>
          <p:cNvSpPr>
            <a:spLocks noGrp="1"/>
          </p:cNvSpPr>
          <p:nvPr>
            <p:ph type="body" sz="quarter" idx="10"/>
          </p:nvPr>
        </p:nvSpPr>
        <p:spPr>
          <a:xfrm>
            <a:off x="333375" y="1276425"/>
            <a:ext cx="5303838" cy="3306762"/>
          </a:xfrm>
        </p:spPr>
        <p:txBody>
          <a:bodyPr>
            <a:noAutofit/>
          </a:bodyPr>
          <a:lstStyle/>
          <a:p>
            <a:pPr>
              <a:lnSpc>
                <a:spcPct val="100000"/>
              </a:lnSpc>
            </a:pPr>
            <a:r>
              <a:rPr lang="en-US" sz="1800"/>
              <a:t>6,500 jobs will be needed in Chemical Engineering to develop Sustainable Aviation Fuels. 2024 saw 1.3billion </a:t>
            </a:r>
            <a:r>
              <a:rPr lang="en-US" sz="1800" err="1"/>
              <a:t>litres</a:t>
            </a:r>
            <a:r>
              <a:rPr lang="en-US" sz="1800"/>
              <a:t> of SAF used for commercial flights. Aim is for net-zero by 2050</a:t>
            </a:r>
          </a:p>
          <a:p>
            <a:pPr>
              <a:lnSpc>
                <a:spcPct val="100000"/>
              </a:lnSpc>
            </a:pPr>
            <a:r>
              <a:rPr lang="en-US" sz="1800"/>
              <a:t>Development of lighter, stronger, smart manufacturing technologies to reduce fuel consumption</a:t>
            </a:r>
          </a:p>
          <a:p>
            <a:pPr>
              <a:lnSpc>
                <a:spcPct val="100000"/>
              </a:lnSpc>
            </a:pPr>
            <a:r>
              <a:rPr lang="en-US" sz="1800"/>
              <a:t>AI and Drones increasing in use for assessing damage, security checks – even whilst planes are mid-air.</a:t>
            </a:r>
          </a:p>
          <a:p>
            <a:pPr>
              <a:lnSpc>
                <a:spcPct val="100000"/>
              </a:lnSpc>
            </a:pPr>
            <a:r>
              <a:rPr lang="en-US" sz="1800"/>
              <a:t>Design and innovation being pushed by the likes of Airbus, requiring new skills from designers and engineers. </a:t>
            </a:r>
            <a:r>
              <a:rPr lang="en-US" sz="1800" u="sng">
                <a:solidFill>
                  <a:srgbClr val="175C82"/>
                </a:solidFill>
                <a:hlinkClick r:id="rId3">
                  <a:extLst>
                    <a:ext uri="{A12FA001-AC4F-418D-AE19-62706E023703}">
                      <ahyp:hlinkClr xmlns:ahyp="http://schemas.microsoft.com/office/drawing/2018/hyperlinkcolor" val="tx"/>
                    </a:ext>
                  </a:extLst>
                </a:hlinkClick>
              </a:rPr>
              <a:t>Airbus Concept</a:t>
            </a:r>
            <a:r>
              <a:rPr lang="en-US" sz="1800" u="sng">
                <a:solidFill>
                  <a:srgbClr val="175C82"/>
                </a:solidFill>
              </a:rPr>
              <a:t> </a:t>
            </a:r>
          </a:p>
        </p:txBody>
      </p:sp>
      <p:sp>
        <p:nvSpPr>
          <p:cNvPr id="2" name="Title 1">
            <a:extLst>
              <a:ext uri="{FF2B5EF4-FFF2-40B4-BE49-F238E27FC236}">
                <a16:creationId xmlns:a16="http://schemas.microsoft.com/office/drawing/2014/main" id="{ABA8E94A-1FF7-A2DC-1B49-84D3EA3F7C1B}"/>
              </a:ext>
            </a:extLst>
          </p:cNvPr>
          <p:cNvSpPr>
            <a:spLocks noGrp="1"/>
          </p:cNvSpPr>
          <p:nvPr>
            <p:ph type="title"/>
          </p:nvPr>
        </p:nvSpPr>
        <p:spPr/>
        <p:txBody>
          <a:bodyPr/>
          <a:lstStyle/>
          <a:p>
            <a:r>
              <a:rPr lang="en-US"/>
              <a:t>The Future – You </a:t>
            </a:r>
            <a:r>
              <a:rPr lang="en-US" b="1"/>
              <a:t>CAN </a:t>
            </a:r>
            <a:r>
              <a:rPr lang="en-US"/>
              <a:t>Stay Local and Go Far!</a:t>
            </a:r>
          </a:p>
        </p:txBody>
      </p:sp>
      <p:sp>
        <p:nvSpPr>
          <p:cNvPr id="4" name="Content Placeholder 3">
            <a:extLst>
              <a:ext uri="{FF2B5EF4-FFF2-40B4-BE49-F238E27FC236}">
                <a16:creationId xmlns:a16="http://schemas.microsoft.com/office/drawing/2014/main" id="{5DCD06D6-F882-E169-F456-85CB8E34D128}"/>
              </a:ext>
            </a:extLst>
          </p:cNvPr>
          <p:cNvSpPr>
            <a:spLocks noGrp="1"/>
          </p:cNvSpPr>
          <p:nvPr>
            <p:ph sz="quarter" idx="4294967295"/>
          </p:nvPr>
        </p:nvSpPr>
        <p:spPr>
          <a:xfrm>
            <a:off x="6096000" y="1276350"/>
            <a:ext cx="5627077" cy="4606925"/>
          </a:xfrm>
          <a:prstGeom prst="rect">
            <a:avLst/>
          </a:prstGeom>
        </p:spPr>
        <p:txBody>
          <a:bodyPr>
            <a:noAutofit/>
          </a:bodyPr>
          <a:lstStyle/>
          <a:p>
            <a:pPr marL="0" marR="0" lvl="0" indent="0" defTabSz="914400" rtl="0" eaLnBrk="1" fontAlgn="auto" latinLnBrk="0" hangingPunct="1">
              <a:lnSpc>
                <a:spcPct val="100000"/>
              </a:lnSpc>
              <a:spcBef>
                <a:spcPts val="1000"/>
              </a:spcBef>
              <a:spcAft>
                <a:spcPts val="0"/>
              </a:spcAft>
              <a:buClrTx/>
              <a:buSzTx/>
              <a:buFont typeface="Wingdings" pitchFamily="2" charset="2"/>
              <a:buNone/>
              <a:tabLst/>
              <a:defRPr/>
            </a:pPr>
            <a:r>
              <a:rPr kumimoji="0" lang="en-US" sz="1800" b="1" i="0" strike="noStrike" kern="1200" cap="none" spc="0" normalizeH="0" baseline="0" noProof="0">
                <a:ln>
                  <a:noFill/>
                </a:ln>
                <a:solidFill>
                  <a:srgbClr val="3E1A1C"/>
                </a:solidFill>
                <a:effectLst/>
                <a:uLnTx/>
                <a:uFillTx/>
                <a:latin typeface="Inter" panose="02000503000000020004" pitchFamily="2" charset="0"/>
                <a:ea typeface="Inter" panose="02000503000000020004" pitchFamily="2" charset="0"/>
              </a:rPr>
              <a:t>The Local Landscape</a:t>
            </a:r>
          </a:p>
          <a:p>
            <a:pPr>
              <a:lnSpc>
                <a:spcPct val="100000"/>
              </a:lnSpc>
              <a:buFont typeface="Wingdings" pitchFamily="2" charset="2"/>
              <a:buChar char="§"/>
            </a:pPr>
            <a:r>
              <a:rPr lang="en-US" sz="1400">
                <a:latin typeface="Inter" panose="02000503000000020004" pitchFamily="2" charset="0"/>
                <a:ea typeface="Inter" panose="02000503000000020004" pitchFamily="2" charset="0"/>
              </a:rPr>
              <a:t>Teesside Airport recruits locally and promotes internally, making it a fantastic place to grow your career. Current employees are building on their Foundation degrees at local FE colleges such as </a:t>
            </a:r>
            <a:r>
              <a:rPr lang="en-US" sz="1400" err="1">
                <a:latin typeface="Inter" panose="02000503000000020004" pitchFamily="2" charset="0"/>
                <a:ea typeface="Inter" panose="02000503000000020004" pitchFamily="2" charset="0"/>
              </a:rPr>
              <a:t>Hartlepool</a:t>
            </a:r>
            <a:r>
              <a:rPr lang="en-US" sz="1400">
                <a:latin typeface="Inter" panose="02000503000000020004" pitchFamily="2" charset="0"/>
                <a:ea typeface="Inter" panose="02000503000000020004" pitchFamily="2" charset="0"/>
              </a:rPr>
              <a:t> and Stockton Riverside, topping-up to degrees and Masters Degrees from Teesside University. Graduates are now progressing their careers in Air Traffic Control, TVCA roles and other management positions,  sufficiently skilled to move to other UK and international airports if desired.</a:t>
            </a:r>
          </a:p>
          <a:p>
            <a:pPr>
              <a:lnSpc>
                <a:spcPct val="100000"/>
              </a:lnSpc>
              <a:buFont typeface="Wingdings" pitchFamily="2" charset="2"/>
              <a:buChar char="§"/>
            </a:pPr>
            <a:r>
              <a:rPr lang="en-US" sz="1400">
                <a:latin typeface="Inter" panose="02000503000000020004" pitchFamily="2" charset="0"/>
                <a:ea typeface="Inter" panose="02000503000000020004" pitchFamily="2" charset="0"/>
              </a:rPr>
              <a:t>The airport is expanding capacity across all 3 key areas of Airport, Airline and Ancillary operations. A new business park and additional capacity in hangars will attract new business, strengthening resilience to global fluctuations in the travel industry and securing the future of the airport.</a:t>
            </a:r>
          </a:p>
          <a:p>
            <a:pPr>
              <a:lnSpc>
                <a:spcPct val="100000"/>
              </a:lnSpc>
              <a:buFont typeface="Wingdings" pitchFamily="2" charset="2"/>
              <a:buChar char="§"/>
            </a:pPr>
            <a:r>
              <a:rPr lang="en-US" sz="1400">
                <a:latin typeface="Inter" panose="02000503000000020004" pitchFamily="2" charset="0"/>
                <a:ea typeface="Inter" panose="02000503000000020004" pitchFamily="2" charset="0"/>
              </a:rPr>
              <a:t>Career progression and development is possible across all key areas and entry level and graduate roles attract local talent. </a:t>
            </a:r>
          </a:p>
        </p:txBody>
      </p:sp>
      <p:pic>
        <p:nvPicPr>
          <p:cNvPr id="7" name="Picture 6" descr="A black and white logo&#10;&#10;AI-generated content may be incorrect.">
            <a:extLst>
              <a:ext uri="{FF2B5EF4-FFF2-40B4-BE49-F238E27FC236}">
                <a16:creationId xmlns:a16="http://schemas.microsoft.com/office/drawing/2014/main" id="{58A79E6C-79C1-1CA6-35FC-95F35A3C7AF6}"/>
              </a:ext>
            </a:extLst>
          </p:cNvPr>
          <p:cNvPicPr>
            <a:picLocks noChangeAspect="1"/>
          </p:cNvPicPr>
          <p:nvPr/>
        </p:nvPicPr>
        <p:blipFill>
          <a:blip r:embed="rId4"/>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197434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BD8C-7339-4E20-A08F-4BD0692E0420}"/>
              </a:ext>
            </a:extLst>
          </p:cNvPr>
          <p:cNvSpPr>
            <a:spLocks noGrp="1"/>
          </p:cNvSpPr>
          <p:nvPr>
            <p:ph type="title"/>
          </p:nvPr>
        </p:nvSpPr>
        <p:spPr/>
        <p:txBody>
          <a:bodyPr/>
          <a:lstStyle/>
          <a:p>
            <a:r>
              <a:rPr lang="en-GB"/>
              <a:t>Helpful links to explore:</a:t>
            </a:r>
          </a:p>
        </p:txBody>
      </p:sp>
      <p:sp>
        <p:nvSpPr>
          <p:cNvPr id="3" name="Content Placeholder 2">
            <a:extLst>
              <a:ext uri="{FF2B5EF4-FFF2-40B4-BE49-F238E27FC236}">
                <a16:creationId xmlns:a16="http://schemas.microsoft.com/office/drawing/2014/main" id="{118D5203-5F05-4BA1-B70D-9996ABECEE0D}"/>
              </a:ext>
            </a:extLst>
          </p:cNvPr>
          <p:cNvSpPr>
            <a:spLocks noGrp="1"/>
          </p:cNvSpPr>
          <p:nvPr>
            <p:ph sz="half" idx="2"/>
          </p:nvPr>
        </p:nvSpPr>
        <p:spPr>
          <a:xfrm>
            <a:off x="334107" y="1276425"/>
            <a:ext cx="11376111" cy="3998960"/>
          </a:xfrm>
        </p:spPr>
        <p:txBody>
          <a:bodyPr numCol="2" spcCol="720000">
            <a:noAutofit/>
          </a:bodyPr>
          <a:lstStyle/>
          <a:p>
            <a:r>
              <a:rPr lang="en-GB" sz="1600" b="1">
                <a:solidFill>
                  <a:srgbClr val="3E1A1C"/>
                </a:solidFill>
              </a:rPr>
              <a:t>Civil Aviation Authority  </a:t>
            </a:r>
            <a:r>
              <a:rPr lang="en-GB" sz="1600" u="sng">
                <a:solidFill>
                  <a:srgbClr val="3E1A1C"/>
                </a:solidFill>
                <a:effectLst/>
                <a:cs typeface="Times New Roman" panose="02020603050405020304" pitchFamily="18" charset="0"/>
                <a:hlinkClick r:id="rId3">
                  <a:extLst>
                    <a:ext uri="{A12FA001-AC4F-418D-AE19-62706E023703}">
                      <ahyp:hlinkClr xmlns:ahyp="http://schemas.microsoft.com/office/drawing/2018/hyperlinkcolor" val="tx"/>
                    </a:ext>
                  </a:extLst>
                </a:hlinkClick>
              </a:rPr>
              <a:t>https://stem.caa.co.uk/about/</a:t>
            </a:r>
            <a:endParaRPr lang="en-GB" sz="1600" u="sng">
              <a:solidFill>
                <a:srgbClr val="3E1A1C"/>
              </a:solidFill>
              <a:effectLst/>
              <a:cs typeface="Times New Roman" panose="02020603050405020304" pitchFamily="18" charset="0"/>
            </a:endParaRPr>
          </a:p>
          <a:p>
            <a:r>
              <a:rPr kumimoji="0" lang="en-GB" sz="1600" b="1" i="0" u="none" strike="noStrike" kern="1200" cap="none" spc="0" normalizeH="0" baseline="0" noProof="0">
                <a:ln>
                  <a:noFill/>
                </a:ln>
                <a:solidFill>
                  <a:srgbClr val="3E1A1C"/>
                </a:solidFill>
                <a:effectLst/>
                <a:uLnTx/>
                <a:uFillTx/>
              </a:rPr>
              <a:t>Airlines UK  </a:t>
            </a:r>
            <a:br>
              <a:rPr kumimoji="0" lang="en-GB" sz="1600" b="1" i="0" u="none" strike="noStrike" kern="1200" cap="none" spc="0" normalizeH="0" baseline="0" noProof="0">
                <a:ln>
                  <a:noFill/>
                </a:ln>
                <a:solidFill>
                  <a:srgbClr val="3E1A1C"/>
                </a:solidFill>
                <a:effectLst/>
                <a:uLnTx/>
                <a:uFillTx/>
              </a:rPr>
            </a:br>
            <a:r>
              <a:rPr lang="en-GB" sz="1600" u="sng">
                <a:solidFill>
                  <a:srgbClr val="3E1A1C"/>
                </a:solidFill>
                <a:effectLst/>
                <a:cs typeface="Times New Roman" panose="02020603050405020304" pitchFamily="18" charset="0"/>
                <a:hlinkClick r:id="rId4">
                  <a:extLst>
                    <a:ext uri="{A12FA001-AC4F-418D-AE19-62706E023703}">
                      <ahyp:hlinkClr xmlns:ahyp="http://schemas.microsoft.com/office/drawing/2018/hyperlinkcolor" val="tx"/>
                    </a:ext>
                  </a:extLst>
                </a:hlinkClick>
              </a:rPr>
              <a:t>https://airlinesuk.org/</a:t>
            </a:r>
            <a:r>
              <a:rPr lang="en-GB" sz="1600">
                <a:solidFill>
                  <a:srgbClr val="3E1A1C"/>
                </a:solidFill>
              </a:rPr>
              <a:t> </a:t>
            </a:r>
          </a:p>
          <a:p>
            <a:r>
              <a:rPr lang="en-GB" sz="1600" b="1">
                <a:solidFill>
                  <a:srgbClr val="3E1A1C"/>
                </a:solidFill>
              </a:rPr>
              <a:t>Talentview – jobs in Aviation</a:t>
            </a:r>
            <a:r>
              <a:rPr lang="en-GB" sz="1600" b="1">
                <a:solidFill>
                  <a:srgbClr val="3E1A1C"/>
                </a:solidFill>
                <a:cs typeface="Times New Roman" panose="02020603050405020304" pitchFamily="18" charset="0"/>
              </a:rPr>
              <a:t> </a:t>
            </a:r>
            <a:r>
              <a:rPr lang="en-GB" sz="1600" u="sng">
                <a:solidFill>
                  <a:srgbClr val="3E1A1C"/>
                </a:solidFill>
                <a:effectLst/>
                <a:cs typeface="Times New Roman" panose="02020603050405020304" pitchFamily="18" charset="0"/>
                <a:hlinkClick r:id="rId5">
                  <a:extLst>
                    <a:ext uri="{A12FA001-AC4F-418D-AE19-62706E023703}">
                      <ahyp:hlinkClr xmlns:ahyp="http://schemas.microsoft.com/office/drawing/2018/hyperlinkcolor" val="tx"/>
                    </a:ext>
                  </a:extLst>
                </a:hlinkClick>
              </a:rPr>
              <a:t>https://talentview.org/aviation</a:t>
            </a:r>
            <a:endParaRPr lang="en-GB" sz="1600" u="sng">
              <a:solidFill>
                <a:srgbClr val="3E1A1C"/>
              </a:solidFill>
              <a:effectLst/>
              <a:cs typeface="Times New Roman" panose="02020603050405020304" pitchFamily="18" charset="0"/>
            </a:endParaRPr>
          </a:p>
          <a:p>
            <a:r>
              <a:rPr lang="en-GB" sz="1600" b="1">
                <a:solidFill>
                  <a:srgbClr val="3E1A1C"/>
                </a:solidFill>
              </a:rPr>
              <a:t>Tees Valley Jobs  </a:t>
            </a:r>
            <a:br>
              <a:rPr lang="en-GB" sz="1600" b="1">
                <a:solidFill>
                  <a:srgbClr val="3E1A1C"/>
                </a:solidFill>
              </a:rPr>
            </a:br>
            <a:r>
              <a:rPr lang="en-GB" sz="1600" u="sng">
                <a:solidFill>
                  <a:srgbClr val="3E1A1C"/>
                </a:solidFill>
                <a:hlinkClick r:id="rId6">
                  <a:extLst>
                    <a:ext uri="{A12FA001-AC4F-418D-AE19-62706E023703}">
                      <ahyp:hlinkClr xmlns:ahyp="http://schemas.microsoft.com/office/drawing/2018/hyperlinkcolor" val="tx"/>
                    </a:ext>
                  </a:extLst>
                </a:hlinkClick>
              </a:rPr>
              <a:t>https://teesvalley.jobs/job-type/teesside-airport/</a:t>
            </a:r>
            <a:endParaRPr lang="en-GB" sz="1600" u="sng">
              <a:solidFill>
                <a:srgbClr val="3E1A1C"/>
              </a:solidFill>
              <a:effectLst/>
              <a:cs typeface="Times New Roman" panose="02020603050405020304" pitchFamily="18" charset="0"/>
            </a:endParaRPr>
          </a:p>
          <a:p>
            <a:r>
              <a:rPr lang="en-GB" sz="1600" b="1">
                <a:solidFill>
                  <a:srgbClr val="3E1A1C"/>
                </a:solidFill>
              </a:rPr>
              <a:t>Teesside International Airport  </a:t>
            </a:r>
            <a:r>
              <a:rPr lang="en-GB" sz="1600" u="sng">
                <a:solidFill>
                  <a:srgbClr val="3E1A1C"/>
                </a:solidFill>
                <a:hlinkClick r:id="rId7">
                  <a:extLst>
                    <a:ext uri="{A12FA001-AC4F-418D-AE19-62706E023703}">
                      <ahyp:hlinkClr xmlns:ahyp="http://schemas.microsoft.com/office/drawing/2018/hyperlinkcolor" val="tx"/>
                    </a:ext>
                  </a:extLst>
                </a:hlinkClick>
              </a:rPr>
              <a:t>https://www.teessideinternational.com/</a:t>
            </a:r>
            <a:endParaRPr lang="en-GB" sz="1600" u="sng">
              <a:solidFill>
                <a:srgbClr val="3E1A1C"/>
              </a:solidFill>
            </a:endParaRPr>
          </a:p>
          <a:p>
            <a:r>
              <a:rPr lang="en-GB" sz="1600" b="1">
                <a:solidFill>
                  <a:srgbClr val="3E1A1C"/>
                </a:solidFill>
              </a:rPr>
              <a:t>Air Traffic Control  </a:t>
            </a:r>
            <a:r>
              <a:rPr lang="en-GB" sz="1600" u="sng">
                <a:solidFill>
                  <a:srgbClr val="3E1A1C"/>
                </a:solidFill>
                <a:effectLst/>
                <a:cs typeface="Times New Roman" panose="02020603050405020304" pitchFamily="18" charset="0"/>
                <a:hlinkClick r:id="rId8">
                  <a:extLst>
                    <a:ext uri="{A12FA001-AC4F-418D-AE19-62706E023703}">
                      <ahyp:hlinkClr xmlns:ahyp="http://schemas.microsoft.com/office/drawing/2018/hyperlinkcolor" val="tx"/>
                    </a:ext>
                  </a:extLst>
                </a:hlinkClick>
              </a:rPr>
              <a:t>https://www.nats.aero/careers/early-careers/</a:t>
            </a:r>
            <a:endParaRPr lang="en-GB" sz="1600">
              <a:solidFill>
                <a:srgbClr val="3E1A1C"/>
              </a:solidFill>
              <a:effectLst/>
              <a:cs typeface="Times New Roman" panose="02020603050405020304" pitchFamily="18" charset="0"/>
            </a:endParaRPr>
          </a:p>
          <a:p>
            <a:r>
              <a:rPr lang="en-GB" sz="1600" u="sng">
                <a:solidFill>
                  <a:srgbClr val="3E1A1C"/>
                </a:solidFill>
                <a:effectLst/>
                <a:cs typeface="Times New Roman" panose="02020603050405020304" pitchFamily="18" charset="0"/>
                <a:hlinkClick r:id="rId9">
                  <a:extLst>
                    <a:ext uri="{A12FA001-AC4F-418D-AE19-62706E023703}">
                      <ahyp:hlinkClr xmlns:ahyp="http://schemas.microsoft.com/office/drawing/2018/hyperlinkcolor" val="tx"/>
                    </a:ext>
                  </a:extLst>
                </a:hlinkClick>
              </a:rPr>
              <a:t>https://www.nats.aero/about-us/research/n/project-bluebird/</a:t>
            </a:r>
            <a:endParaRPr lang="en-GB" sz="1600">
              <a:solidFill>
                <a:srgbClr val="3E1A1C"/>
              </a:solidFill>
              <a:effectLst/>
              <a:cs typeface="Times New Roman" panose="02020603050405020304" pitchFamily="18" charset="0"/>
            </a:endParaRPr>
          </a:p>
          <a:p>
            <a:r>
              <a:rPr lang="en-GB" sz="1600" b="1">
                <a:solidFill>
                  <a:srgbClr val="3E1A1C"/>
                </a:solidFill>
              </a:rPr>
              <a:t>Teesside University Courses  </a:t>
            </a:r>
            <a:r>
              <a:rPr lang="en-GB" sz="1600" u="sng">
                <a:solidFill>
                  <a:srgbClr val="3E1A1C"/>
                </a:solidFill>
                <a:hlinkClick r:id="rId10">
                  <a:extLst>
                    <a:ext uri="{A12FA001-AC4F-418D-AE19-62706E023703}">
                      <ahyp:hlinkClr xmlns:ahyp="http://schemas.microsoft.com/office/drawing/2018/hyperlinkcolor" val="tx"/>
                    </a:ext>
                  </a:extLst>
                </a:hlinkClick>
              </a:rPr>
              <a:t>https://www.tees.ac.uk/undergraduate_courses/aviation_&amp;_tourism/index.cfm#courses</a:t>
            </a:r>
            <a:endParaRPr lang="en-GB" sz="1600" u="sng">
              <a:solidFill>
                <a:srgbClr val="3E1A1C"/>
              </a:solidFill>
            </a:endParaRPr>
          </a:p>
          <a:p>
            <a:r>
              <a:rPr lang="en-GB" sz="1600" b="1">
                <a:solidFill>
                  <a:srgbClr val="3E1A1C"/>
                </a:solidFill>
              </a:rPr>
              <a:t>Sunderland University  </a:t>
            </a:r>
            <a:r>
              <a:rPr lang="en-GB" sz="1600" u="sng">
                <a:solidFill>
                  <a:srgbClr val="3E1A1C"/>
                </a:solidFill>
              </a:rPr>
              <a:t>https://www.sunderland.ac.uk/study/tourism-hospitality-and-events/undergraduate-tourism-aviation-management/</a:t>
            </a:r>
          </a:p>
          <a:p>
            <a:r>
              <a:rPr lang="en-GB" sz="1600" b="1">
                <a:solidFill>
                  <a:srgbClr val="3E1A1C"/>
                </a:solidFill>
              </a:rPr>
              <a:t>Airbus</a:t>
            </a:r>
            <a:r>
              <a:rPr lang="en-GB" sz="1600">
                <a:solidFill>
                  <a:srgbClr val="3E1A1C"/>
                </a:solidFill>
              </a:rPr>
              <a:t> </a:t>
            </a:r>
            <a:r>
              <a:rPr lang="en-GB" sz="1600" u="sng">
                <a:solidFill>
                  <a:srgbClr val="3E1A1C"/>
                </a:solidFill>
                <a:hlinkClick r:id="rId11">
                  <a:extLst>
                    <a:ext uri="{A12FA001-AC4F-418D-AE19-62706E023703}">
                      <ahyp:hlinkClr xmlns:ahyp="http://schemas.microsoft.com/office/drawing/2018/hyperlinkcolor" val="tx"/>
                    </a:ext>
                  </a:extLst>
                </a:hlinkClick>
              </a:rPr>
              <a:t>https://www.airbus.com/en/careers/students-and-graduates/apprentices/apprenticeships-in-the-united-kingdom</a:t>
            </a:r>
            <a:endParaRPr lang="en-GB" sz="1600" u="sng">
              <a:solidFill>
                <a:srgbClr val="3E1A1C"/>
              </a:solidFill>
            </a:endParaRPr>
          </a:p>
          <a:p>
            <a:endParaRPr lang="en-GB" sz="1600" u="sng">
              <a:solidFill>
                <a:srgbClr val="3E1A1C"/>
              </a:solidFill>
            </a:endParaRPr>
          </a:p>
        </p:txBody>
      </p:sp>
      <p:pic>
        <p:nvPicPr>
          <p:cNvPr id="6" name="Picture 5" descr="A black and white logo&#10;&#10;AI-generated content may be incorrect.">
            <a:extLst>
              <a:ext uri="{FF2B5EF4-FFF2-40B4-BE49-F238E27FC236}">
                <a16:creationId xmlns:a16="http://schemas.microsoft.com/office/drawing/2014/main" id="{E2F3070F-4914-1D05-C687-0AA121914E22}"/>
              </a:ext>
            </a:extLst>
          </p:cNvPr>
          <p:cNvPicPr>
            <a:picLocks noChangeAspect="1"/>
          </p:cNvPicPr>
          <p:nvPr/>
        </p:nvPicPr>
        <p:blipFill>
          <a:blip r:embed="rId12"/>
          <a:stretch>
            <a:fillRect/>
          </a:stretch>
        </p:blipFill>
        <p:spPr>
          <a:xfrm>
            <a:off x="2538737" y="6087266"/>
            <a:ext cx="1601645" cy="434617"/>
          </a:xfrm>
          <a:prstGeom prst="rect">
            <a:avLst/>
          </a:prstGeom>
        </p:spPr>
      </p:pic>
    </p:spTree>
    <p:extLst>
      <p:ext uri="{BB962C8B-B14F-4D97-AF65-F5344CB8AC3E}">
        <p14:creationId xmlns:p14="http://schemas.microsoft.com/office/powerpoint/2010/main" val="73690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Picture 1" descr="A black and white logo&#10;&#10;AI-generated content may be incorrect.">
            <a:extLst>
              <a:ext uri="{FF2B5EF4-FFF2-40B4-BE49-F238E27FC236}">
                <a16:creationId xmlns:a16="http://schemas.microsoft.com/office/drawing/2014/main" id="{898A5EE5-E8AE-847A-50C7-435E63CE0C4A}"/>
              </a:ext>
            </a:extLst>
          </p:cNvPr>
          <p:cNvPicPr>
            <a:picLocks noChangeAspect="1"/>
          </p:cNvPicPr>
          <p:nvPr/>
        </p:nvPicPr>
        <p:blipFill>
          <a:blip r:embed="rId3"/>
          <a:stretch>
            <a:fillRect/>
          </a:stretch>
        </p:blipFill>
        <p:spPr>
          <a:xfrm>
            <a:off x="2538737" y="6087266"/>
            <a:ext cx="1601645" cy="434617"/>
          </a:xfrm>
          <a:prstGeom prst="rect">
            <a:avLst/>
          </a:prstGeom>
        </p:spPr>
      </p:pic>
    </p:spTree>
  </p:cSld>
  <p:clrMapOvr>
    <a:masterClrMapping/>
  </p:clrMapOvr>
</p:sld>
</file>

<file path=ppt/theme/theme1.xml><?xml version="1.0" encoding="utf-8"?>
<a:theme xmlns:a="http://schemas.openxmlformats.org/drawingml/2006/main" name="Careers &amp; Skills">
  <a:themeElements>
    <a:clrScheme name="Careers &amp; Skills">
      <a:dk1>
        <a:srgbClr val="000000"/>
      </a:dk1>
      <a:lt1>
        <a:srgbClr val="FFFFFF"/>
      </a:lt1>
      <a:dk2>
        <a:srgbClr val="3E1A1C"/>
      </a:dk2>
      <a:lt2>
        <a:srgbClr val="FFFFFF"/>
      </a:lt2>
      <a:accent1>
        <a:srgbClr val="C7B2EA"/>
      </a:accent1>
      <a:accent2>
        <a:srgbClr val="3ADCC9"/>
      </a:accent2>
      <a:accent3>
        <a:srgbClr val="D0C3D0"/>
      </a:accent3>
      <a:accent4>
        <a:srgbClr val="635865"/>
      </a:accent4>
      <a:accent5>
        <a:srgbClr val="3F2A59"/>
      </a:accent5>
      <a:accent6>
        <a:srgbClr val="E3D8F5"/>
      </a:accent6>
      <a:hlink>
        <a:srgbClr val="C7B2EA"/>
      </a:hlink>
      <a:folHlink>
        <a:srgbClr val="D5C5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33" ma:contentTypeDescription="Create a new document." ma:contentTypeScope="" ma:versionID="e81f58c608359e745d252ca715e5d9f4">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e1a01f29c5ff43f598b60aeb9896ffb7"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element ref="ns1:Modes" minOccurs="0"/>
                <xsd:element ref="ns1:MediaServiceSearchProperties" minOccurs="0"/>
                <xsd:element ref="ns1: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element name="Modes" ma:index="34" nillable="true" ma:displayName="Modes" ma:description="Which modes does this scheme include" ma:format="Dropdown" ma:internalName="Modes">
      <xsd:simpleType>
        <xsd:restriction base="dms:Text">
          <xsd:maxLength value="255"/>
        </xsd:restriction>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Level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TaxCatchAll xmlns="5f308053-a768-43f1-bf66-06210bb74c0d" xsi:nil="true"/>
    <lcf76f155ced4ddcb4097134ff3c332f xmlns="c51e0c16-3c70-4bed-930f-b02839d0dd8b">
      <Terms xmlns="http://schemas.microsoft.com/office/infopath/2007/PartnerControls"/>
    </lcf76f155ced4ddcb4097134ff3c332f>
    <MigrationWizIdSecurityGroups xmlns="c51e0c16-3c70-4bed-930f-b02839d0dd8b" xsi:nil="true"/>
    <Review_x0020_Status xmlns="c51e0c16-3c70-4bed-930f-b02839d0dd8b" xsi:nil="true"/>
    <Progress xmlns="c51e0c16-3c70-4bed-930f-b02839d0dd8b">In Review</Progress>
    <Link xmlns="c51e0c16-3c70-4bed-930f-b02839d0dd8b">
      <Url xsi:nil="true"/>
      <Description xsi:nil="true"/>
    </Link>
    <_Flow_SignoffStatus xmlns="c51e0c16-3c70-4bed-930f-b02839d0dd8b" xsi:nil="true"/>
    <Modes xmlns="c51e0c16-3c70-4bed-930f-b02839d0dd8b" xsi:nil="true"/>
  </documentManagement>
</p:properties>
</file>

<file path=customXml/itemProps1.xml><?xml version="1.0" encoding="utf-8"?>
<ds:datastoreItem xmlns:ds="http://schemas.openxmlformats.org/officeDocument/2006/customXml" ds:itemID="{D5A6BA44-318A-4A30-AC53-F9674FDC9083}">
  <ds:schemaRefs>
    <ds:schemaRef ds:uri="5f308053-a768-43f1-bf66-06210bb74c0d"/>
    <ds:schemaRef ds:uri="c51e0c16-3c70-4bed-930f-b02839d0dd8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592CD5-2983-4C3F-891C-5C6F3C854985}">
  <ds:schemaRefs>
    <ds:schemaRef ds:uri="http://schemas.microsoft.com/sharepoint/v3/contenttype/forms"/>
  </ds:schemaRefs>
</ds:datastoreItem>
</file>

<file path=customXml/itemProps3.xml><?xml version="1.0" encoding="utf-8"?>
<ds:datastoreItem xmlns:ds="http://schemas.openxmlformats.org/officeDocument/2006/customXml" ds:itemID="{A3392D4B-F9B8-4B52-A57E-ECCE311D2319}">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 ds:uri="http://purl.org/dc/dcmitype/"/>
    <ds:schemaRef ds:uri="5f308053-a768-43f1-bf66-06210bb74c0d"/>
    <ds:schemaRef ds:uri="c51e0c16-3c70-4bed-930f-b02839d0dd8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TotalTime>
  <Words>2176</Words>
  <Application>Microsoft Office PowerPoint</Application>
  <PresentationFormat>Widescreen</PresentationFormat>
  <Paragraphs>105</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Careers &amp; Skills</vt:lpstr>
      <vt:lpstr>Careers in The Aviation Industry</vt:lpstr>
      <vt:lpstr>Careers in Aviation – A Realistic Goal?</vt:lpstr>
      <vt:lpstr>Airports – run by private or public operators. </vt:lpstr>
      <vt:lpstr>Airlines – often supported by 3rd party Air Service Providers</vt:lpstr>
      <vt:lpstr>Ancillary – employers who work with the Aviation industry</vt:lpstr>
      <vt:lpstr>The Future – You CAN Stay Local and Go Far!</vt:lpstr>
      <vt:lpstr>Helpful links to explore: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Better.</dc:creator>
  <cp:lastModifiedBy>Emma Morris</cp:lastModifiedBy>
  <cp:revision>2</cp:revision>
  <dcterms:created xsi:type="dcterms:W3CDTF">2023-01-18T13:08:49Z</dcterms:created>
  <dcterms:modified xsi:type="dcterms:W3CDTF">2025-06-27T10:48:59Z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0x010100A3B37C370094A947B45A665807D95A87</vt:lpwstr>
  </property>
  <property fmtid="{D5CDD505-2E9C-101B-9397-08002B2CF9AE}" pid="3" name="MediaServiceImageTags">
    <vt:lpwstr/>
  </property>
</Properties>
</file>