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9"/>
  </p:notesMasterIdLst>
  <p:sldIdLst>
    <p:sldId id="257" r:id="rId5"/>
    <p:sldId id="259" r:id="rId6"/>
    <p:sldId id="267" r:id="rId7"/>
    <p:sldId id="266" r:id="rId8"/>
    <p:sldId id="265" r:id="rId9"/>
    <p:sldId id="275" r:id="rId10"/>
    <p:sldId id="274" r:id="rId11"/>
    <p:sldId id="273" r:id="rId12"/>
    <p:sldId id="272" r:id="rId13"/>
    <p:sldId id="271" r:id="rId14"/>
    <p:sldId id="270" r:id="rId15"/>
    <p:sldId id="269" r:id="rId16"/>
    <p:sldId id="268" r:id="rId17"/>
    <p:sldId id="26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1A1C"/>
    <a:srgbClr val="175C82"/>
    <a:srgbClr val="D0D1DB"/>
    <a:srgbClr val="54B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474F12-2A1E-450B-972D-8EA5FFDEC7AE}" v="1" dt="2025-08-06T10:19:47.2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/>
    <p:restoredTop sz="94694"/>
  </p:normalViewPr>
  <p:slideViewPr>
    <p:cSldViewPr snapToGrid="0">
      <p:cViewPr varScale="1">
        <p:scale>
          <a:sx n="105" d="100"/>
          <a:sy n="105" d="100"/>
        </p:scale>
        <p:origin x="10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6DF3E-67E5-AF46-A64E-8E6F44BB3343}" type="datetimeFigureOut">
              <a:rPr lang="en-US" smtClean="0"/>
              <a:t>8/6/2025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1E68B6-70F9-1741-AA7C-484697655D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8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lan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>
            <a:extLst>
              <a:ext uri="{FF2B5EF4-FFF2-40B4-BE49-F238E27FC236}">
                <a16:creationId xmlns:a16="http://schemas.microsoft.com/office/drawing/2014/main" id="{CA983368-791D-BC47-4FCE-93DCABC799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8" y="1947741"/>
            <a:ext cx="4329967" cy="1961651"/>
          </a:xfrm>
          <a:prstGeom prst="rect">
            <a:avLst/>
          </a:prstGeom>
        </p:spPr>
        <p:txBody>
          <a:bodyPr/>
          <a:lstStyle>
            <a:lvl1pPr>
              <a:defRPr sz="4400" b="0" i="0">
                <a:solidFill>
                  <a:schemeClr val="bg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presentation title</a:t>
            </a:r>
            <a:endParaRPr lang="en-US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CD7B4470-F057-577C-08F8-270EC8E7C9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3418" y="4395789"/>
            <a:ext cx="4330657" cy="42800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50000"/>
              </a:lnSpc>
              <a:buNone/>
              <a:defRPr b="0" i="0" baseline="300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Insert date or sub-title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368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1 Column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rgbClr val="D0D1DB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140319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Half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"/>
            <a:ext cx="6095999" cy="6857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rgbClr val="D0D1DB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637049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Title Only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rgbClr val="D0D1DB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718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Title Only - 2 Image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rgbClr val="D0D1DB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5457752-6117-6218-D963-9DF541ABB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rgbClr val="D0D1DB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3674291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c - Title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A657E808-160A-4EE7-542C-0A72374866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82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c - Nam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45E9695B-A816-3467-1D5D-7344C8D70FFC}"/>
              </a:ext>
            </a:extLst>
          </p:cNvPr>
          <p:cNvSpPr txBox="1">
            <a:spLocks/>
          </p:cNvSpPr>
          <p:nvPr userDrawn="1"/>
        </p:nvSpPr>
        <p:spPr>
          <a:xfrm>
            <a:off x="334107" y="2740221"/>
            <a:ext cx="11486417" cy="821585"/>
          </a:xfrm>
          <a:prstGeom prst="rect">
            <a:avLst/>
          </a:prstGeom>
        </p:spPr>
        <p:txBody>
          <a:bodyPr lIns="9000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>
                <a:solidFill>
                  <a:srgbClr val="3E1A1C"/>
                </a:solidFill>
              </a:rPr>
              <a:t>Click to insert slide title</a:t>
            </a:r>
            <a:endParaRPr lang="en-US" dirty="0">
              <a:solidFill>
                <a:srgbClr val="3E1A1C"/>
              </a:solidFill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B3040B-93A5-A700-C71F-D1A7E56A14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</p:spPr>
        <p:txBody>
          <a:bodyPr lIns="90000"/>
          <a:lstStyle>
            <a:lvl1pPr marL="0" indent="0">
              <a:buNone/>
              <a:defRPr sz="2000" b="1" i="0">
                <a:solidFill>
                  <a:srgbClr val="3E1A1C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1pPr>
            <a:lvl2pPr marL="4572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2pPr>
            <a:lvl3pPr marL="9144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3pPr>
            <a:lvl4pPr marL="13716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4pPr>
            <a:lvl5pPr marL="18288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17449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c - Text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2753B3FA-7265-D437-C98A-93D7E41208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35A131FC-8B56-9A0B-3CF2-69B90DE12A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87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c - 2 Column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605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c - 2 Columns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762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c - 1 Column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96219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lank - White Tex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2F0F4649-74F2-0B6F-C33D-5D3646814B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B1347F01-C180-C1E6-46F6-5FB68BA5E3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4009630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c - 1 Column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26288901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c - Title Only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001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lac - Title Only - 2 Image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5457752-6117-6218-D963-9DF541ABB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2816191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itle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A657E808-160A-4EE7-542C-0A72374866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9766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Nam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9AAC5967-3932-87D1-FAC2-5F47055A97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</p:spPr>
        <p:txBody>
          <a:bodyPr lIns="90000"/>
          <a:lstStyle>
            <a:lvl1pPr>
              <a:defRPr sz="6000" b="0" i="0">
                <a:solidFill>
                  <a:srgbClr val="3E1A1C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203DFE83-F7FA-88A8-5798-55650192D2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</p:spPr>
        <p:txBody>
          <a:bodyPr lIns="90000"/>
          <a:lstStyle>
            <a:lvl1pPr marL="0" indent="0">
              <a:buNone/>
              <a:defRPr sz="2000" b="1" i="0">
                <a:solidFill>
                  <a:srgbClr val="3E1A1C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1pPr>
            <a:lvl2pPr marL="4572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2pPr>
            <a:lvl3pPr marL="9144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3pPr>
            <a:lvl4pPr marL="13716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4pPr>
            <a:lvl5pPr marL="18288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98463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ext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2753B3FA-7265-D437-C98A-93D7E41208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35A131FC-8B56-9A0B-3CF2-69B90DE12A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8843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2 Column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3414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2 Columns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842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1 Column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4144439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1 Column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2047363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lank - Dark Text Righ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2F0F4649-74F2-0B6F-C33D-5D3646814B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16382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B1347F01-C180-C1E6-46F6-5FB68BA5E3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16382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9918852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itle Only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0640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- Title Only - 2 Image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5457752-6117-6218-D963-9DF541ABB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1984987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- Title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A657E808-160A-4EE7-542C-0A72374866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6143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- Nam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447013DF-0AB3-5ABC-605E-68D9CB966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</p:spPr>
        <p:txBody>
          <a:bodyPr lIns="90000"/>
          <a:lstStyle>
            <a:lvl1pPr>
              <a:defRPr sz="60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B3AC1927-5E8B-B482-9381-201C461F04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</p:spPr>
        <p:txBody>
          <a:bodyPr lIns="90000"/>
          <a:lstStyle>
            <a:lvl1pPr marL="0" indent="0">
              <a:buNone/>
              <a:defRPr sz="2000" b="1" i="0">
                <a:solidFill>
                  <a:srgbClr val="3E1A1C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1pPr>
            <a:lvl2pPr marL="4572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2pPr>
            <a:lvl3pPr marL="9144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3pPr>
            <a:lvl4pPr marL="13716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4pPr>
            <a:lvl5pPr marL="18288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24077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- Text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2753B3FA-7265-D437-C98A-93D7E41208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35A131FC-8B56-9A0B-3CF2-69B90DE12A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8703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- 2 Column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6723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- 2 Columns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221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- 1 Column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6789080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- 1 Column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6593864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- Title Only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869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Title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A657E808-160A-4EE7-542C-0A72374866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4989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- Title Only - 2 Image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tx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5457752-6117-6218-D963-9DF541ABB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12756156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Title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A657E808-160A-4EE7-542C-0A72374866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5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Nam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C204732C-265A-94C8-25F3-EEC1F3CDC4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</p:spPr>
        <p:txBody>
          <a:bodyPr lIns="90000"/>
          <a:lstStyle>
            <a:lvl1pPr>
              <a:defRPr sz="60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4B98717-7CF9-3D5D-CB7F-339CA215F5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</p:spPr>
        <p:txBody>
          <a:bodyPr lIns="90000"/>
          <a:lstStyle>
            <a:lvl1pPr marL="0" indent="0">
              <a:buNone/>
              <a:defRPr sz="2000" b="1" i="0">
                <a:solidFill>
                  <a:srgbClr val="3E1A1C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1pPr>
            <a:lvl2pPr marL="4572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2pPr>
            <a:lvl3pPr marL="9144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3pPr>
            <a:lvl4pPr marL="13716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4pPr>
            <a:lvl5pPr marL="18288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03285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Text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2753B3FA-7265-D437-C98A-93D7E41208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35A131FC-8B56-9A0B-3CF2-69B90DE12A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7212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2 Column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7810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2 Columns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5431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1 Column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33780726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1 Column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019041" y="423741"/>
            <a:ext cx="6838852" cy="54599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9727084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- Half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5999" y="0"/>
            <a:ext cx="6096001" cy="6857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29056822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Title Only - 1 Imag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4106" y="1310640"/>
            <a:ext cx="11523786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45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Name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EC133333-399C-C05D-CC91-93E693064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2740221"/>
            <a:ext cx="11486417" cy="821585"/>
          </a:xfrm>
          <a:prstGeom prst="rect">
            <a:avLst/>
          </a:prstGeom>
        </p:spPr>
        <p:txBody>
          <a:bodyPr lIns="90000"/>
          <a:lstStyle>
            <a:lvl1pPr>
              <a:defRPr sz="60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803DDF7-D5E7-0693-0023-C971E99CE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1198" y="4032659"/>
            <a:ext cx="5826125" cy="713513"/>
          </a:xfrm>
          <a:prstGeom prst="rect">
            <a:avLst/>
          </a:prstGeom>
        </p:spPr>
        <p:txBody>
          <a:bodyPr lIns="9000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1pPr>
            <a:lvl2pPr marL="4572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2pPr>
            <a:lvl3pPr marL="9144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3pPr>
            <a:lvl4pPr marL="13716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4pPr>
            <a:lvl5pPr marL="1828800" indent="0">
              <a:buNone/>
              <a:defRPr b="1" i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81459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Title Only - 2 Image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tx2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CFBBA2-AA56-A22E-1A21-FD887B3138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50000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A266F08-CDC9-5B7A-4972-C368132F4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523786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5457752-6117-6218-D963-9DF541ABBB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34107" y="1310640"/>
            <a:ext cx="5507892" cy="45730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41503313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13DFD72A-8F3F-0894-6A6B-C44DB8C0C1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8" y="2572795"/>
            <a:ext cx="10515600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Thank you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55E2D0-8BC2-894A-6BA1-591F5BF4DC60}"/>
              </a:ext>
            </a:extLst>
          </p:cNvPr>
          <p:cNvSpPr txBox="1"/>
          <p:nvPr userDrawn="1"/>
        </p:nvSpPr>
        <p:spPr>
          <a:xfrm>
            <a:off x="333375" y="3859295"/>
            <a:ext cx="5351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400" b="0" i="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Teesside Airport Business Suite</a:t>
            </a:r>
          </a:p>
          <a:p>
            <a:pPr lvl="0"/>
            <a:r>
              <a:rPr lang="en-GB" sz="1400" b="0" i="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Teesside International Airport</a:t>
            </a:r>
          </a:p>
          <a:p>
            <a:pPr lvl="0"/>
            <a:r>
              <a:rPr lang="en-GB" sz="1400" b="0" i="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Darlington DL2 1NJ</a:t>
            </a:r>
          </a:p>
          <a:p>
            <a:pPr lvl="0"/>
            <a:endParaRPr lang="en-GB" sz="1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  <a:p>
            <a:pPr lvl="0"/>
            <a:r>
              <a:rPr lang="en-GB" sz="1400" b="0" i="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01325 </a:t>
            </a:r>
            <a:r>
              <a:rPr lang="en-GB" sz="14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792 600</a:t>
            </a:r>
            <a:endParaRPr lang="en-GB" sz="1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  <a:p>
            <a:pPr lvl="0"/>
            <a:r>
              <a:rPr lang="en-GB" sz="1400" b="0" i="0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www.teesvalley-ca.gov.uk</a:t>
            </a:r>
            <a:endParaRPr lang="en-GB" sz="1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  <a:p>
            <a:pPr lvl="0"/>
            <a:endParaRPr lang="en-GB" sz="1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  <a:p>
            <a:pPr lvl="0"/>
            <a:r>
              <a:rPr lang="en-GB" sz="1400" b="0" i="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Follow us </a:t>
            </a:r>
            <a:r>
              <a:rPr lang="en-GB" sz="1400" b="0" i="0" dirty="0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@</a:t>
            </a:r>
            <a:r>
              <a:rPr lang="en-GB" sz="1400" b="0" i="0" dirty="0" err="1">
                <a:solidFill>
                  <a:schemeClr val="accent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t>TeesValleyCA</a:t>
            </a:r>
            <a:endParaRPr lang="en-GB" sz="1400" b="0" i="0" dirty="0">
              <a:solidFill>
                <a:schemeClr val="accent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Text Only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2753B3FA-7265-D437-C98A-93D7E41208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375" y="1276425"/>
            <a:ext cx="11486416" cy="3306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35A131FC-8B56-9A0B-3CF2-69B90DE12A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811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2 Column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572721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 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276425"/>
            <a:ext cx="5595866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276425"/>
            <a:ext cx="5637843" cy="460728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15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2 Columns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5C403E0-CA6E-5BBF-F1F4-487DF867BC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11486417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A101C8-5A89-9DB6-1C58-82C9AC9A8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8" y="1828800"/>
            <a:ext cx="5595866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D658852-295B-DA71-8823-1087F42E1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2682" y="1828800"/>
            <a:ext cx="5637843" cy="40549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6858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1430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002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 marL="2057400" indent="-228600">
              <a:buFont typeface="Wingdings" pitchFamily="2" charset="2"/>
              <a:buChar char="§"/>
              <a:defRPr sz="2000" b="0" i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20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rgundy - 1 Column - 2 Line 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CF3F409-87D4-583C-A379-5D687686BB9D}"/>
              </a:ext>
            </a:extLst>
          </p:cNvPr>
          <p:cNvSpPr txBox="1"/>
          <p:nvPr userDrawn="1"/>
        </p:nvSpPr>
        <p:spPr>
          <a:xfrm>
            <a:off x="10535478" y="6163670"/>
            <a:ext cx="1378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079FA304-78C3-704C-94FC-BC2870E2B5ED}" type="slidenum">
              <a:rPr lang="en-US" sz="2400" b="0" i="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rPr>
              <a:pPr algn="r"/>
              <a:t>‹#›</a:t>
            </a:fld>
            <a:endParaRPr lang="en-US" sz="2400" b="0" i="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A457840D-871A-8C8D-C642-8AA7F7A8DE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107" y="423741"/>
            <a:ext cx="4197323" cy="1018979"/>
          </a:xfrm>
          <a:prstGeom prst="rect">
            <a:avLst/>
          </a:prstGeom>
        </p:spPr>
        <p:txBody>
          <a:bodyPr/>
          <a:lstStyle>
            <a:lvl1pPr>
              <a:defRPr sz="3600" b="0" i="0">
                <a:solidFill>
                  <a:schemeClr val="accent1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insert</a:t>
            </a:r>
            <a:br>
              <a:rPr lang="en-GB" dirty="0"/>
            </a:br>
            <a:r>
              <a:rPr lang="en-GB" dirty="0"/>
              <a:t>slide title</a:t>
            </a:r>
            <a:endParaRPr lang="en-US" dirty="0"/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CD126872-8E5D-04E9-DA59-B9145FD90A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107" y="1828800"/>
            <a:ext cx="4197323" cy="4054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Arial" panose="020B0604020202020204" pitchFamily="34" charset="0"/>
              </a:defRPr>
            </a:lvl1pPr>
            <a:lvl2pPr>
              <a:defRPr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defRPr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defRPr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defRPr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1632571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434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5" r:id="rId2"/>
    <p:sldLayoutId id="2147483706" r:id="rId3"/>
    <p:sldLayoutId id="2147483663" r:id="rId4"/>
    <p:sldLayoutId id="2147483707" r:id="rId5"/>
    <p:sldLayoutId id="2147483649" r:id="rId6"/>
    <p:sldLayoutId id="2147483664" r:id="rId7"/>
    <p:sldLayoutId id="2147483665" r:id="rId8"/>
    <p:sldLayoutId id="2147483666" r:id="rId9"/>
    <p:sldLayoutId id="2147483667" r:id="rId10"/>
    <p:sldLayoutId id="2147483703" r:id="rId11"/>
    <p:sldLayoutId id="2147483668" r:id="rId12"/>
    <p:sldLayoutId id="2147483669" r:id="rId13"/>
    <p:sldLayoutId id="2147483670" r:id="rId14"/>
    <p:sldLayoutId id="2147483708" r:id="rId15"/>
    <p:sldLayoutId id="2147483671" r:id="rId16"/>
    <p:sldLayoutId id="2147483672" r:id="rId17"/>
    <p:sldLayoutId id="2147483673" r:id="rId18"/>
    <p:sldLayoutId id="2147483674" r:id="rId19"/>
    <p:sldLayoutId id="2147483675" r:id="rId20"/>
    <p:sldLayoutId id="2147483676" r:id="rId21"/>
    <p:sldLayoutId id="2147483677" r:id="rId22"/>
    <p:sldLayoutId id="2147483678" r:id="rId23"/>
    <p:sldLayoutId id="2147483709" r:id="rId24"/>
    <p:sldLayoutId id="2147483679" r:id="rId25"/>
    <p:sldLayoutId id="2147483680" r:id="rId26"/>
    <p:sldLayoutId id="2147483681" r:id="rId27"/>
    <p:sldLayoutId id="2147483682" r:id="rId28"/>
    <p:sldLayoutId id="2147483683" r:id="rId29"/>
    <p:sldLayoutId id="2147483684" r:id="rId30"/>
    <p:sldLayoutId id="2147483685" r:id="rId31"/>
    <p:sldLayoutId id="2147483686" r:id="rId32"/>
    <p:sldLayoutId id="2147483710" r:id="rId33"/>
    <p:sldLayoutId id="2147483687" r:id="rId34"/>
    <p:sldLayoutId id="2147483688" r:id="rId35"/>
    <p:sldLayoutId id="2147483689" r:id="rId36"/>
    <p:sldLayoutId id="2147483690" r:id="rId37"/>
    <p:sldLayoutId id="2147483691" r:id="rId38"/>
    <p:sldLayoutId id="2147483692" r:id="rId39"/>
    <p:sldLayoutId id="2147483693" r:id="rId40"/>
    <p:sldLayoutId id="2147483694" r:id="rId41"/>
    <p:sldLayoutId id="2147483711" r:id="rId42"/>
    <p:sldLayoutId id="2147483695" r:id="rId43"/>
    <p:sldLayoutId id="2147483696" r:id="rId44"/>
    <p:sldLayoutId id="2147483697" r:id="rId45"/>
    <p:sldLayoutId id="2147483698" r:id="rId46"/>
    <p:sldLayoutId id="2147483699" r:id="rId47"/>
    <p:sldLayoutId id="2147483704" r:id="rId48"/>
    <p:sldLayoutId id="2147483700" r:id="rId49"/>
    <p:sldLayoutId id="2147483701" r:id="rId50"/>
    <p:sldLayoutId id="2147483662" r:id="rId5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ichael.stockwell\AppData\Local\Temp\ef75d9ae-4eb4-4434-b2d3-bb55a9870f39_wetransfer_meet-the-professionals-presentations_2025-03-13_1221.zip.f39\laura%20tallentire%20mua%20presentation%202024%20.pdf" TargetMode="External"/><Relationship Id="rId7" Type="http://schemas.openxmlformats.org/officeDocument/2006/relationships/image" Target="../media/image19.png"/><Relationship Id="rId2" Type="http://schemas.openxmlformats.org/officeDocument/2006/relationships/hyperlink" Target="file:///C:\Users\michael.stockwell\AppData\Local\Temp\35a29977-643c-48cb-bbb7-8259dd136a5c_wetransfer_meet-the-professionals-presentations_2025-03-13_1221.zip.a5c\Jack%20Hobbs%20Presentation.pdf" TargetMode="Externa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file:///C:\Users\michael.stockwell\AppData\Local\Temp\7d4d9cf9-ba35-4fa7-b3d9-ef8fc5f6ba6a_wetransfer_meet-the-professionals-presentations_2025-03-13_1221.zip.a6a\Francesca%20Sardone%20-%20Creative%20Teacher%20Encounter%20Presentation.pdf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file:///\\bornelhs\admindrives$\michael.stockwell\Downloads\Tees%20Valley%20Creative%20" TargetMode="External"/><Relationship Id="rId13" Type="http://schemas.openxmlformats.org/officeDocument/2006/relationships/hyperlink" Target="https://nationalcareers.service.gov.uk/explore-careers" TargetMode="External"/><Relationship Id="rId3" Type="http://schemas.openxmlformats.org/officeDocument/2006/relationships/hyperlink" Target="https://teesvalley-ca.gov.uk/business/invest/key-sectors/" TargetMode="External"/><Relationship Id="rId7" Type="http://schemas.openxmlformats.org/officeDocument/2006/relationships/hyperlink" Target="https://www.darlingtonhippodrome.co.uk/about-us/take-part/schools/" TargetMode="External"/><Relationship Id="rId12" Type="http://schemas.openxmlformats.org/officeDocument/2006/relationships/hyperlink" Target="https://northeastscreen.org/" TargetMode="External"/><Relationship Id="rId2" Type="http://schemas.openxmlformats.org/officeDocument/2006/relationships/hyperlink" Target="https://teesvalley-ca.gov.uk/work/careers-hub/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www.darlingtonhippodrome.co.uk/" TargetMode="External"/><Relationship Id="rId11" Type="http://schemas.openxmlformats.org/officeDocument/2006/relationships/hyperlink" Target="file:///\\bornelhs\admindrives$\michael.stockwell\Downloads\North%20East" TargetMode="External"/><Relationship Id="rId5" Type="http://schemas.openxmlformats.org/officeDocument/2006/relationships/hyperlink" Target="file:///\\bornelhs\admindrives$\michael.stockwell\Downloads\Darlington%20Hippodrome" TargetMode="External"/><Relationship Id="rId15" Type="http://schemas.openxmlformats.org/officeDocument/2006/relationships/image" Target="../media/image24.png"/><Relationship Id="rId10" Type="http://schemas.openxmlformats.org/officeDocument/2006/relationships/hyperlink" Target="https://teesvalley-ca.gov.uk/business/creative-and-visitor-economy-growth-programme/" TargetMode="External"/><Relationship Id="rId4" Type="http://schemas.openxmlformats.org/officeDocument/2006/relationships/hyperlink" Target="https://teesvalley-ca.gov.uk/work/education-employment-and-skills/labour-market-intelligence-factsheets/" TargetMode="External"/><Relationship Id="rId9" Type="http://schemas.openxmlformats.org/officeDocument/2006/relationships/hyperlink" Target="https://teesvalley-ca.gov.uk/visit/" TargetMode="External"/><Relationship Id="rId1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ky, outdoor, water, clouds&#10;&#10;Description automatically generated">
            <a:extLst>
              <a:ext uri="{FF2B5EF4-FFF2-40B4-BE49-F238E27FC236}">
                <a16:creationId xmlns:a16="http://schemas.microsoft.com/office/drawing/2014/main" id="{A03C4172-2B89-643D-3C1A-70183F80161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442" y="180839"/>
            <a:ext cx="8795001" cy="66632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0BB6E0-3E2D-07EC-E422-648628C033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7ADC7E-BE84-501D-45C6-77B74A8CB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83" y="1550805"/>
            <a:ext cx="4329967" cy="1961651"/>
          </a:xfrm>
        </p:spPr>
        <p:txBody>
          <a:bodyPr/>
          <a:lstStyle/>
          <a:p>
            <a:r>
              <a:rPr lang="en-US" sz="3200" dirty="0"/>
              <a:t>Exploring Careers in Theatre &amp; Media</a:t>
            </a:r>
            <a:br>
              <a:rPr lang="en-US" sz="3200" dirty="0"/>
            </a:br>
            <a:br>
              <a:rPr lang="en-US" sz="3200" dirty="0"/>
            </a:br>
            <a:br>
              <a:rPr lang="en-GB" sz="1200" dirty="0"/>
            </a:br>
            <a:r>
              <a:rPr lang="en-GB" sz="2000" dirty="0"/>
              <a:t>Your Path to Creativity, Communication &amp; Success</a:t>
            </a:r>
            <a:br>
              <a:rPr lang="en-GB" sz="2000" dirty="0"/>
            </a:br>
            <a:br>
              <a:rPr lang="en-GB" sz="2000" dirty="0"/>
            </a:br>
            <a:r>
              <a:rPr lang="en-GB" sz="2000" dirty="0"/>
              <a:t>Theatre, Stage and Media Production Setting</a:t>
            </a: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47A4B3-9551-490C-76B1-FD3761C207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2060" y="5676294"/>
            <a:ext cx="4330657" cy="787880"/>
          </a:xfrm>
        </p:spPr>
        <p:txBody>
          <a:bodyPr/>
          <a:lstStyle/>
          <a:p>
            <a:r>
              <a:rPr lang="en-US" b="1" dirty="0"/>
              <a:t>To add Hippodrome, NE Screen &amp; Prior Pursglove logos</a:t>
            </a:r>
          </a:p>
        </p:txBody>
      </p:sp>
    </p:spTree>
    <p:extLst>
      <p:ext uri="{BB962C8B-B14F-4D97-AF65-F5344CB8AC3E}">
        <p14:creationId xmlns:p14="http://schemas.microsoft.com/office/powerpoint/2010/main" val="1901457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A27EA-B6DE-31E6-C429-8B788CD2B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35FDE-F222-8EE7-F759-716D61BF3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Real-World Case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89B18-5E58-B7F1-4250-2685D448E0D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Look at the presentations below:</a:t>
            </a:r>
          </a:p>
          <a:p>
            <a:pPr marL="0" indent="0">
              <a:buNone/>
            </a:pPr>
            <a:endParaRPr lang="en-GB" dirty="0">
              <a:solidFill>
                <a:schemeClr val="tx1"/>
              </a:solidFill>
              <a:hlinkClick r:id="rId2" action="ppaction://hlinkfile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GB" dirty="0">
                <a:solidFill>
                  <a:srgbClr val="FF0000"/>
                </a:solidFill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Jack Hobbs Sound Guy</a:t>
            </a:r>
            <a:endParaRPr lang="en-GB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r>
              <a:rPr lang="en-GB" dirty="0">
                <a:solidFill>
                  <a:srgbClr val="FF0000"/>
                </a:solidFill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Laura Tallentire Makeup Artist</a:t>
            </a:r>
            <a:endParaRPr lang="en-GB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r>
              <a:rPr lang="en-GB" dirty="0">
                <a:solidFill>
                  <a:srgbClr val="FF0000"/>
                </a:solidFill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Francesca Sardone TV Producer</a:t>
            </a: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Discussion: </a:t>
            </a:r>
          </a:p>
          <a:p>
            <a:r>
              <a:rPr lang="en-GB" sz="2000" dirty="0"/>
              <a:t>What steps did they take? What challenges did they face?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78C968-004A-7C2E-2D7C-E9A2F79E21F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737" y="423741"/>
            <a:ext cx="2395936" cy="20911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E064CF-3DF8-98C2-E3C8-910BBF7A3EA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1540" y="1493352"/>
            <a:ext cx="1572904" cy="38712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4EEDB2-B8FD-7AFD-254A-6AB4837FA2F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1641" y="2969854"/>
            <a:ext cx="2402032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595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E85F1-2917-4F61-1C89-A595FE634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BFC6C-BC52-3333-5289-910D18FB4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English Links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404CBD-6779-1D1D-831E-39BA06A1566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Scriptwriting &amp; Storytelling – Links to creative writing skills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Analysing Media – Understanding language, purpose, audience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Presentation Skills – Spoken language assessments, debating</a:t>
            </a:r>
          </a:p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544F9B3-27DE-F4CA-8E1C-84A0E52DD54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2961" y="2105330"/>
            <a:ext cx="2901948" cy="212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98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786F0-79BF-769F-0556-CFBEBBE68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0FC2A-0368-4FBE-B82E-BCDEB9849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Gaining Insight &amp; Experience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C5881E-B3DD-4BDD-7869-AE89B7E0DC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855" y="1112056"/>
            <a:ext cx="9425529" cy="479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96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D9DF4-3CA9-22C6-1009-52A39627B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A8BE8-7364-B51A-7E28-937EC4E30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 &amp; A and Reflection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DC43E-926B-754D-8F5D-95B70879104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sz="2000" dirty="0"/>
          </a:p>
          <a:p>
            <a:endParaRPr lang="en-GB" dirty="0"/>
          </a:p>
          <a:p>
            <a:r>
              <a:rPr lang="en-GB" sz="2000" dirty="0"/>
              <a:t>What interested you the most?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What career path might you consider?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How will you take the next steps?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591886-2663-D9F4-E872-B366D591D9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2" b="89962" l="9800" r="90680">
                        <a14:foregroundMark x1="9800" y1="35741" x2="9800" y2="35741"/>
                        <a14:foregroundMark x1="19680" y1="34068" x2="19680" y2="34068"/>
                        <a14:foregroundMark x1="22880" y1="36502" x2="22880" y2="36502"/>
                        <a14:foregroundMark x1="17520" y1="33232" x2="21800" y2="33992"/>
                        <a14:foregroundMark x1="21800" y1="33992" x2="19600" y2="48897"/>
                        <a14:foregroundMark x1="38680" y1="39468" x2="39800" y2="49354"/>
                        <a14:foregroundMark x1="39800" y1="49354" x2="39520" y2="53536"/>
                        <a14:foregroundMark x1="57160" y1="33384" x2="59320" y2="39924"/>
                        <a14:foregroundMark x1="59320" y1="39924" x2="58080" y2="46084"/>
                        <a14:foregroundMark x1="37720" y1="39163" x2="42000" y2="39087"/>
                        <a14:foregroundMark x1="42000" y1="39087" x2="41640" y2="44943"/>
                        <a14:foregroundMark x1="77440" y1="34068" x2="82640" y2="31483"/>
                        <a14:foregroundMark x1="82640" y1="31483" x2="79320" y2="49354"/>
                        <a14:foregroundMark x1="56200" y1="33536" x2="60320" y2="36122"/>
                        <a14:foregroundMark x1="60320" y1="36122" x2="59480" y2="38327"/>
                        <a14:foregroundMark x1="39000" y1="37186" x2="43040" y2="40684"/>
                        <a14:foregroundMark x1="43040" y1="40684" x2="43000" y2="43574"/>
                        <a14:foregroundMark x1="90680" y1="39848" x2="90680" y2="39848"/>
                        <a14:foregroundMark x1="56280" y1="33688" x2="59920" y2="30038"/>
                        <a14:foregroundMark x1="59920" y1="30038" x2="60600" y2="38631"/>
                        <a14:foregroundMark x1="60600" y1="38631" x2="60600" y2="38479"/>
                        <a14:backgroundMark x1="24880" y1="80532" x2="29720" y2="80000"/>
                        <a14:backgroundMark x1="29720" y1="80000" x2="36480" y2="80304"/>
                        <a14:backgroundMark x1="36480" y1="80304" x2="41280" y2="75894"/>
                        <a14:backgroundMark x1="41280" y1="75894" x2="46280" y2="81901"/>
                        <a14:backgroundMark x1="46280" y1="81901" x2="54480" y2="76958"/>
                        <a14:backgroundMark x1="54480" y1="76958" x2="61320" y2="76806"/>
                        <a14:backgroundMark x1="61320" y1="76806" x2="67280" y2="78327"/>
                        <a14:backgroundMark x1="67280" y1="78327" x2="71400" y2="76578"/>
                        <a14:backgroundMark x1="71400" y1="76578" x2="74480" y2="80989"/>
                        <a14:backgroundMark x1="24120" y1="76046" x2="35320" y2="77947"/>
                        <a14:backgroundMark x1="35320" y1="77947" x2="39440" y2="75817"/>
                        <a14:backgroundMark x1="39440" y1="75817" x2="41880" y2="77567"/>
                        <a14:backgroundMark x1="23480" y1="77871" x2="28720" y2="78023"/>
                        <a14:backgroundMark x1="38080" y1="77719" x2="40240" y2="77871"/>
                        <a14:backgroundMark x1="44040" y1="77871" x2="50680" y2="77414"/>
                        <a14:backgroundMark x1="50680" y1="77414" x2="52280" y2="77414"/>
                        <a14:backgroundMark x1="66920" y1="77414" x2="73880" y2="770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2028" y="1935642"/>
            <a:ext cx="5678165" cy="298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201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8E94A-1FF7-A2DC-1B49-84D3EA3F7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Information/Further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2D993-B8AC-D404-74A2-A337E814D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7" y="1276425"/>
            <a:ext cx="7795905" cy="460728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GB" sz="2000" b="1" kern="1200" dirty="0">
              <a:solidFill>
                <a:schemeClr val="tx1"/>
              </a:solidFill>
              <a:effectLst/>
              <a:latin typeface="Inter"/>
              <a:ea typeface="Inter"/>
              <a:cs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GB" b="1" dirty="0">
                <a:solidFill>
                  <a:schemeClr val="tx1"/>
                </a:solidFill>
                <a:latin typeface="Inter"/>
                <a:ea typeface="Inter"/>
                <a:cs typeface="Times New Roman" panose="02020603050405020304" pitchFamily="18" charset="0"/>
              </a:rPr>
              <a:t>Tees Valley Careers </a:t>
            </a:r>
            <a:r>
              <a:rPr lang="en-GB" sz="2000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- </a:t>
            </a:r>
            <a:r>
              <a:rPr lang="en-GB" sz="2000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https://teesvalley-ca.gov.uk/work/careers-hub/</a:t>
            </a:r>
            <a:r>
              <a:rPr lang="en-GB" sz="2000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</a:p>
          <a:p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2000" b="1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Key Priority Sectors </a:t>
            </a:r>
            <a:r>
              <a:rPr lang="en-GB" sz="2000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- </a:t>
            </a:r>
            <a:r>
              <a:rPr lang="en-GB" sz="2000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https://teesvalley-ca.gov.uk/business/invest/key-sectors/</a:t>
            </a:r>
            <a:r>
              <a:rPr lang="en-GB" sz="2000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  </a:t>
            </a: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2000" b="1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LMI Factsheets &amp; Sector Booklets </a:t>
            </a:r>
            <a:r>
              <a:rPr lang="en-GB" sz="2000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- </a:t>
            </a:r>
            <a:r>
              <a:rPr lang="en-GB" sz="2000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https://teesvalley-ca.gov.uk/work/education-employment-and-skills/labour-market-intelligence-factsheets/</a:t>
            </a:r>
            <a:r>
              <a:rPr lang="en-GB" sz="2000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</a:p>
          <a:p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2000" b="1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Darlington Hippodrome</a:t>
            </a:r>
            <a:r>
              <a:rPr lang="en-GB" sz="2000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- https://www.darlingtonhippodrome.co.uk/</a:t>
            </a: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2000" b="1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Schools/Colleges </a:t>
            </a:r>
            <a:r>
              <a:rPr lang="en-GB" sz="2000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https://www.darlingtonhippodrome.co.uk/about-us/take-part/schools/</a:t>
            </a:r>
            <a:r>
              <a:rPr lang="en-GB" sz="2000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  <a:r>
              <a:rPr lang="en-GB" sz="2000" b="1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</a:t>
            </a: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2000" b="1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Tees Valley Creative </a:t>
            </a:r>
            <a:r>
              <a:rPr lang="en-GB" sz="2000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https://teesvalley-ca.gov.uk/visit/</a:t>
            </a: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2000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https://teesvalley-ca.gov.uk/business/creative-and-visitor-economy-growth-programme/</a:t>
            </a:r>
            <a:r>
              <a:rPr lang="en-GB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2000" b="1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North East</a:t>
            </a:r>
            <a:r>
              <a:rPr lang="en-GB" sz="2000" b="1" u="sng" kern="1200" dirty="0">
                <a:solidFill>
                  <a:srgbClr val="C7B2EA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000" b="1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Screen </a:t>
            </a:r>
            <a:r>
              <a:rPr lang="en-GB" sz="2000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 https://northeastscreen.org/</a:t>
            </a:r>
            <a:r>
              <a:rPr lang="en-GB" sz="2000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</a:t>
            </a:r>
            <a:r>
              <a:rPr lang="en-GB" sz="200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2000" b="1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 </a:t>
            </a: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2000" b="1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National Careers Service</a:t>
            </a:r>
            <a:r>
              <a:rPr lang="en-GB" sz="2000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 - </a:t>
            </a:r>
            <a:r>
              <a:rPr lang="en-GB" sz="2000" u="sng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https://nationalcareers.service.gov.uk/explore-careers</a:t>
            </a:r>
            <a:r>
              <a:rPr lang="en-GB" sz="2000" b="1" kern="1200" dirty="0">
                <a:solidFill>
                  <a:schemeClr val="tx1"/>
                </a:solidFill>
                <a:effectLst/>
                <a:latin typeface="Inter"/>
                <a:ea typeface="Inter"/>
                <a:cs typeface="Times New Roman" panose="02020603050405020304" pitchFamily="18" charset="0"/>
              </a:rPr>
              <a:t>  </a:t>
            </a:r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F7823C8-D751-66DA-2169-D21AF4558C6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1960" y="2290527"/>
            <a:ext cx="2915520" cy="29155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F5128F-28C5-6DBE-5E02-8B0B8E340C8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561" y="3331674"/>
            <a:ext cx="1505446" cy="115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342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8E94A-1FF7-A2DC-1B49-84D3EA3F7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2D993-B8AC-D404-74A2-A337E814D1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sz="2000" dirty="0"/>
              <a:t>Learning Objectives: </a:t>
            </a:r>
          </a:p>
          <a:p>
            <a:endParaRPr lang="en-GB" sz="2000" dirty="0"/>
          </a:p>
          <a:p>
            <a:r>
              <a:rPr lang="en-GB" sz="2000" dirty="0"/>
              <a:t>By</a:t>
            </a:r>
            <a:r>
              <a:rPr lang="en-GB" sz="3600" dirty="0"/>
              <a:t> </a:t>
            </a:r>
            <a:r>
              <a:rPr lang="en-GB" sz="2000" dirty="0"/>
              <a:t>the end of this lesson, you will:</a:t>
            </a:r>
          </a:p>
          <a:p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Understand different careers in the theatre and media industry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Explore how these careers link to your skills and aspirations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Identify the qualifications and skills needed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Demonstrate how these careers prepare you for adulthood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56D838F-1F14-E62A-01D1-0202FBA5FD9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2695" y="2253144"/>
            <a:ext cx="2859272" cy="218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70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8E94A-1FF7-A2DC-1B49-84D3EA3F7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Theatre &amp; Media?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2D993-B8AC-D404-74A2-A337E814D1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Engaging, creative industries with diverse career paths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Growth in digital media, film, and live entertainment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Transferable skills: communication, teamwork, problem-solving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F673FFF-4AB1-D0E7-9C61-BFCAB69F74D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445" y="1339338"/>
            <a:ext cx="4480948" cy="448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59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8E94A-1FF7-A2DC-1B49-84D3EA3F7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Gatsby Benchmarks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2D993-B8AC-D404-74A2-A337E814D1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Benchmark 2: </a:t>
            </a:r>
          </a:p>
          <a:p>
            <a:r>
              <a:rPr lang="en-GB" sz="2000" dirty="0"/>
              <a:t>Learning from career and labour market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Benchmark 4: </a:t>
            </a:r>
          </a:p>
          <a:p>
            <a:r>
              <a:rPr lang="en-GB" sz="2000" dirty="0"/>
              <a:t>Linking curriculum learning to careers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Benchmark 5: </a:t>
            </a:r>
          </a:p>
          <a:p>
            <a:r>
              <a:rPr lang="en-GB" sz="2000" dirty="0"/>
              <a:t>Encounters with employers and employees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Benchmark 6: </a:t>
            </a:r>
          </a:p>
          <a:p>
            <a:r>
              <a:rPr lang="en-GB" sz="2000" dirty="0"/>
              <a:t>Experiences of workplaces</a:t>
            </a:r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46E907E-0602-4D58-ECA9-711D1A4DAA1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4323" y="1936798"/>
            <a:ext cx="2475191" cy="328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829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8E94A-1FF7-A2DC-1B49-84D3EA3F7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Careers Options in Theatre &amp;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2D993-B8AC-D404-74A2-A337E814D1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Performance-Based Roles – Actor, Voice Artist, Presenter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Creative Production Roles – Director, Scriptwriter, Set Designer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Technical Roles – Lighting, Sound, Camera Operator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Behind-the-Scenes – Producer, Stage Manager, Marketing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/>
              <a:t>Digital &amp; Emerging Roles – Social Media, Video Editor, Content Creator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53E3FE-8F62-FD0D-E1E1-70426DA2E0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3385" y="1111161"/>
            <a:ext cx="2037608" cy="2073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8622E5-277A-E281-4F5D-C5D9901CA1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1513" y="3580065"/>
            <a:ext cx="1929011" cy="19083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0D2928-6284-6ABB-CCE2-F2A6E4C3303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3385" y="3864280"/>
            <a:ext cx="2252089" cy="15057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3BA1CB7-98B5-8CC5-C11E-09D609ECE38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2400" y="1276425"/>
            <a:ext cx="2188123" cy="190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17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B7416-A40F-E005-D7F7-9D239CCD5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0FA23-16F7-0DEC-2C85-850A303A9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Transferrable Skills &amp; Preparation for Adulthood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DB23B-D9BF-9A74-76AC-C2DB3627FF2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Confidence &amp; Public Speaking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Teamwork &amp; Leadership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Problem-Solving &amp; Adaptability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Resilience &amp; Time 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Financial Planning (Freelancing, Contracts, etc.)</a:t>
            </a:r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97EE63-ED0B-28DE-7F44-407DA25FE0F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7010" y="1820786"/>
            <a:ext cx="4859795" cy="273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11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901C1-5B9C-4811-04F8-9C4F7CAF6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8C336-5379-9E6F-7F62-3EAEA4CE8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This Links to Your Plans &amp; Aspirations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35F430-2B2B-DCF2-0583-E1AE695FF7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107" y="1623299"/>
            <a:ext cx="5595866" cy="460728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How theatre and media can complement your existing interests.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Case studies:  Young people who have succeeded in these fields.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Entry routes:  Vocational – Entry jobs and roles,  volunteering, university, apprenticeships, work experience.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615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07131-04F2-19E1-5D3E-B5C672C9E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729DC-34C5-88CA-353B-4DAF874BA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Entry Routes &amp; Qualifications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8967C-D463-C01D-2614-55F35013FA4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GCSEs &amp; Further Study (College courses, A-levels, BTECs)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University vs Apprenticeships (Pros &amp; Cons)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Work experience, internships, and networking, ‘Entry level’ jobs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Freelance vs Contract Work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0B7C6B5-F52D-4BAB-43F3-2072DF9F1E4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359" y="1276350"/>
            <a:ext cx="4697120" cy="4606925"/>
          </a:xfrm>
        </p:spPr>
      </p:pic>
    </p:spTree>
    <p:extLst>
      <p:ext uri="{BB962C8B-B14F-4D97-AF65-F5344CB8AC3E}">
        <p14:creationId xmlns:p14="http://schemas.microsoft.com/office/powerpoint/2010/main" val="2619288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B9D79-7094-42C1-C20F-FDB77EC85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44FAE-B0EA-85A8-037C-3DD72AD8E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Career Planning Activity Task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F6EAF-093A-0B26-1453-168EF922CC8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sz="1200" dirty="0"/>
              <a:t>Choose one career in theatre or media. Research:</a:t>
            </a:r>
          </a:p>
          <a:p>
            <a:r>
              <a:rPr lang="en-GB" sz="1200" dirty="0"/>
              <a:t>What qualifications or experience do you need?</a:t>
            </a:r>
          </a:p>
          <a:p>
            <a:r>
              <a:rPr lang="en-GB" sz="1200" dirty="0"/>
              <a:t>What skills are important?</a:t>
            </a:r>
          </a:p>
          <a:p>
            <a:r>
              <a:rPr lang="en-GB" sz="1200" dirty="0"/>
              <a:t>What is the salary range?</a:t>
            </a:r>
          </a:p>
          <a:p>
            <a:r>
              <a:rPr lang="en-GB" sz="1200" dirty="0"/>
              <a:t>How does it match your interests?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285419-5487-1DD5-570B-10CE980C7016}"/>
              </a:ext>
            </a:extLst>
          </p:cNvPr>
          <p:cNvSpPr txBox="1"/>
          <p:nvPr/>
        </p:nvSpPr>
        <p:spPr>
          <a:xfrm rot="21331019">
            <a:off x="560089" y="2544803"/>
            <a:ext cx="11071822" cy="3139321"/>
          </a:xfrm>
          <a:prstGeom prst="rect">
            <a:avLst/>
          </a:prstGeom>
          <a:noFill/>
          <a:ln w="38100">
            <a:solidFill>
              <a:srgbClr val="B71E42">
                <a:lumMod val="60000"/>
                <a:lumOff val="4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</a:rPr>
              <a:t>Runner I Producer I Costume Designer I Audio Engineer Screenwriter I Rigger I Props Manager I Curator I Education Manager I Archivist I Marketing Manager I Digital Librarian I Library Manager I Exhibition Designer I Choreographer  Set Designer Lighting Technician I Stage Manager I Production Manager Rehearsal Director I Front of House Manager  Theatre Director Outdoor Festival Producer I Finance Manager I Marketing Officer Social Media Manager I Content Designer I Account Manager Copywriter I Creative Director I Architectural Designer I Building Technologist  Administrator I Company Manager I Ceramicist Embroiderer I Textile Designer I Pattern Cutter I Jewellery Designer  User Experience (UX) Designer I Graphic Designer Fashion Designer I Multimedia Artist I Web Designer I Animator Illustrator I 3D Printing Technician I App Developer I Cyber Intelligence Officer I E-Learning Developer I Robotics Engineer Head of Culture and Tourism I Event Manager I Royalties Assistant Make Up Artist I Literary Agent</a:t>
            </a:r>
          </a:p>
        </p:txBody>
      </p:sp>
    </p:spTree>
    <p:extLst>
      <p:ext uri="{BB962C8B-B14F-4D97-AF65-F5344CB8AC3E}">
        <p14:creationId xmlns:p14="http://schemas.microsoft.com/office/powerpoint/2010/main" val="688741621"/>
      </p:ext>
    </p:extLst>
  </p:cSld>
  <p:clrMapOvr>
    <a:masterClrMapping/>
  </p:clrMapOvr>
</p:sld>
</file>

<file path=ppt/theme/theme1.xml><?xml version="1.0" encoding="utf-8"?>
<a:theme xmlns:a="http://schemas.openxmlformats.org/drawingml/2006/main" name="Careers &amp; Skills">
  <a:themeElements>
    <a:clrScheme name="Careers &amp; Skills">
      <a:dk1>
        <a:srgbClr val="000000"/>
      </a:dk1>
      <a:lt1>
        <a:srgbClr val="FFFFFF"/>
      </a:lt1>
      <a:dk2>
        <a:srgbClr val="3E1A1C"/>
      </a:dk2>
      <a:lt2>
        <a:srgbClr val="FFFFFF"/>
      </a:lt2>
      <a:accent1>
        <a:srgbClr val="C7B2EA"/>
      </a:accent1>
      <a:accent2>
        <a:srgbClr val="3ADCC9"/>
      </a:accent2>
      <a:accent3>
        <a:srgbClr val="D0C3D0"/>
      </a:accent3>
      <a:accent4>
        <a:srgbClr val="635865"/>
      </a:accent4>
      <a:accent5>
        <a:srgbClr val="3F2A59"/>
      </a:accent5>
      <a:accent6>
        <a:srgbClr val="E3D8F5"/>
      </a:accent6>
      <a:hlink>
        <a:srgbClr val="C7B2EA"/>
      </a:hlink>
      <a:folHlink>
        <a:srgbClr val="D5C5E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PermissionLevels xmlns="c51e0c16-3c70-4bed-930f-b02839d0dd8b" xsi:nil="true"/>
    <MigrationWizId xmlns="c51e0c16-3c70-4bed-930f-b02839d0dd8b" xsi:nil="true"/>
    <MigrationWizIdPermissions xmlns="c51e0c16-3c70-4bed-930f-b02839d0dd8b" xsi:nil="true"/>
    <MigrationWizIdDocumentLibraryPermissions xmlns="c51e0c16-3c70-4bed-930f-b02839d0dd8b" xsi:nil="true"/>
    <TaxCatchAll xmlns="5f308053-a768-43f1-bf66-06210bb74c0d" xsi:nil="true"/>
    <lcf76f155ced4ddcb4097134ff3c332f xmlns="c51e0c16-3c70-4bed-930f-b02839d0dd8b">
      <Terms xmlns="http://schemas.microsoft.com/office/infopath/2007/PartnerControls"/>
    </lcf76f155ced4ddcb4097134ff3c332f>
    <MigrationWizIdSecurityGroups xmlns="c51e0c16-3c70-4bed-930f-b02839d0dd8b" xsi:nil="true"/>
    <Review_x0020_Status xmlns="c51e0c16-3c70-4bed-930f-b02839d0dd8b" xsi:nil="true"/>
    <Progress xmlns="c51e0c16-3c70-4bed-930f-b02839d0dd8b">In Review</Progress>
    <Link xmlns="c51e0c16-3c70-4bed-930f-b02839d0dd8b">
      <Url xsi:nil="true"/>
      <Description xsi:nil="true"/>
    </Link>
    <_Flow_SignoffStatus xmlns="c51e0c16-3c70-4bed-930f-b02839d0dd8b" xsi:nil="true"/>
    <Modes xmlns="c51e0c16-3c70-4bed-930f-b02839d0dd8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B37C370094A947B45A665807D95A87" ma:contentTypeVersion="33" ma:contentTypeDescription="Create a new document." ma:contentTypeScope="" ma:versionID="e81f58c608359e745d252ca715e5d9f4">
  <xsd:schema xmlns:xsd="http://www.w3.org/2001/XMLSchema" xmlns:xs="http://www.w3.org/2001/XMLSchema" xmlns:p="http://schemas.microsoft.com/office/2006/metadata/properties" xmlns:ns1="c51e0c16-3c70-4bed-930f-b02839d0dd8b" xmlns:ns3="5f308053-a768-43f1-bf66-06210bb74c0d" targetNamespace="http://schemas.microsoft.com/office/2006/metadata/properties" ma:root="true" ma:fieldsID="e1a01f29c5ff43f598b60aeb9896ffb7" ns1:_="" ns3:_="">
    <xsd:import namespace="c51e0c16-3c70-4bed-930f-b02839d0dd8b"/>
    <xsd:import namespace="5f308053-a768-43f1-bf66-06210bb74c0d"/>
    <xsd:element name="properties">
      <xsd:complexType>
        <xsd:sequence>
          <xsd:element name="documentManagement">
            <xsd:complexType>
              <xsd:all>
                <xsd:element ref="ns1:Review_x0020_Status" minOccurs="0"/>
                <xsd:element ref="ns1:Link" minOccurs="0"/>
                <xsd:element ref="ns1:_Flow_SignoffStatus" minOccurs="0"/>
                <xsd:element ref="ns1:MigrationWizId" minOccurs="0"/>
                <xsd:element ref="ns1:MigrationWizIdPermissions" minOccurs="0"/>
                <xsd:element ref="ns1:MigrationWizIdPermissionLevels" minOccurs="0"/>
                <xsd:element ref="ns1:MigrationWizIdDocumentLibraryPermissions" minOccurs="0"/>
                <xsd:element ref="ns1:MigrationWizIdSecurityGroups" minOccurs="0"/>
                <xsd:element ref="ns1:MediaServiceMetadata" minOccurs="0"/>
                <xsd:element ref="ns1:MediaServiceFastMetadata" minOccurs="0"/>
                <xsd:element ref="ns1:MediaServiceDateTaken" minOccurs="0"/>
                <xsd:element ref="ns1:MediaServiceAutoKeyPoints" minOccurs="0"/>
                <xsd:element ref="ns1:MediaServiceKeyPoints" minOccurs="0"/>
                <xsd:element ref="ns1:MediaServiceAutoTags" minOccurs="0"/>
                <xsd:element ref="ns1:MediaServiceOCR" minOccurs="0"/>
                <xsd:element ref="ns1:MediaServiceGenerationTime" minOccurs="0"/>
                <xsd:element ref="ns1:MediaServiceEventHashCode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LengthInSeconds" minOccurs="0"/>
                <xsd:element ref="ns1:lcf76f155ced4ddcb4097134ff3c332f" minOccurs="0"/>
                <xsd:element ref="ns3:TaxCatchAll" minOccurs="0"/>
                <xsd:element ref="ns1:MediaServiceObjectDetectorVersions" minOccurs="0"/>
                <xsd:element ref="ns1:Progress" minOccurs="0"/>
                <xsd:element ref="ns1:Modes" minOccurs="0"/>
                <xsd:element ref="ns1:MediaServiceSearchProperties" minOccurs="0"/>
                <xsd:element ref="ns1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1e0c16-3c70-4bed-930f-b02839d0dd8b" elementFormDefault="qualified">
    <xsd:import namespace="http://schemas.microsoft.com/office/2006/documentManagement/types"/>
    <xsd:import namespace="http://schemas.microsoft.com/office/infopath/2007/PartnerControls"/>
    <xsd:element name="Review_x0020_Status" ma:index="0" nillable="true" ma:displayName="Review Status" ma:format="Dropdown" ma:internalName="Review_x0020_Status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In Process"/>
                        <xsd:enumeration value="In Review"/>
                        <xsd:enumeration value="Signed Off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Link" ma:index="4" nillable="true" ma:displayName="Link" ma:format="Hyperlink" ma:internalName="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Flow_SignoffStatus" ma:index="5" nillable="true" ma:displayName="Sign-off status" ma:hidden="true" ma:internalName="Sign_x002d_off_x0020_status" ma:readOnly="false">
      <xsd:simpleType>
        <xsd:restriction base="dms:Text"/>
      </xsd:simpleType>
    </xsd:element>
    <xsd:element name="MigrationWizId" ma:index="8" nillable="true" ma:displayName="MigrationWizId" ma:hidden="true" ma:internalName="MigrationWizId" ma:readOnly="false">
      <xsd:simpleType>
        <xsd:restriction base="dms:Text"/>
      </xsd:simpleType>
    </xsd:element>
    <xsd:element name="MigrationWizIdPermissions" ma:index="9" nillable="true" ma:displayName="MigrationWizIdPermissions" ma:hidden="true" ma:internalName="MigrationWizIdPermissions" ma:readOnly="false">
      <xsd:simpleType>
        <xsd:restriction base="dms:Text"/>
      </xsd:simpleType>
    </xsd:element>
    <xsd:element name="MigrationWizIdPermissionLevels" ma:index="10" nillable="true" ma:displayName="MigrationWizIdPermissionLevels" ma:hidden="true" ma:internalName="MigrationWizIdPermissionLevels" ma:readOnly="false">
      <xsd:simpleType>
        <xsd:restriction base="dms:Text"/>
      </xsd:simpleType>
    </xsd:element>
    <xsd:element name="MigrationWizIdDocumentLibraryPermissions" ma:index="11" nillable="true" ma:displayName="MigrationWizIdDocumentLibraryPermissions" ma:hidden="true" ma:internalName="MigrationWizIdDocumentLibraryPermissions" ma:readOnly="false">
      <xsd:simpleType>
        <xsd:restriction base="dms:Text"/>
      </xsd:simpleType>
    </xsd:element>
    <xsd:element name="MigrationWizIdSecurityGroups" ma:index="12" nillable="true" ma:displayName="MigrationWizIdSecurityGroups" ma:hidden="true" ma:internalName="MigrationWizIdSecurityGroups" ma:readOnly="false">
      <xsd:simpleType>
        <xsd:restriction base="dms:Text"/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true">
      <xsd:simpleType>
        <xsd:restriction base="dms:Note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6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8" nillable="true" ma:taxonomy="true" ma:internalName="lcf76f155ced4ddcb4097134ff3c332f" ma:taxonomyFieldName="MediaServiceImageTags" ma:displayName="Image Tags" ma:readOnly="false" ma:fieldId="{5cf76f15-5ced-4ddc-b409-7134ff3c332f}" ma:taxonomyMulti="true" ma:sspId="34afddb5-dc7d-4a25-90c0-e68c37b0a6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Progress" ma:index="33" nillable="true" ma:displayName="Progress" ma:default="In Review" ma:description="Where is this document in process" ma:format="Dropdown" ma:internalName="Progress">
      <xsd:simpleType>
        <xsd:restriction base="dms:Choice">
          <xsd:enumeration value="In Review"/>
          <xsd:enumeration value="With TVCA Comm"/>
          <xsd:enumeration value="Live on Website"/>
          <xsd:enumeration value="Archived"/>
        </xsd:restriction>
      </xsd:simpleType>
    </xsd:element>
    <xsd:element name="Modes" ma:index="34" nillable="true" ma:displayName="Modes" ma:description="Which modes does this scheme include" ma:format="Dropdown" ma:internalName="Modes">
      <xsd:simpleType>
        <xsd:restriction base="dms:Text">
          <xsd:maxLength value="255"/>
        </xsd:restriction>
      </xsd:simpleType>
    </xsd:element>
    <xsd:element name="MediaServiceSearchProperties" ma:index="3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308053-a768-43f1-bf66-06210bb74c0d" elementFormDefault="qualified">
    <xsd:import namespace="http://schemas.microsoft.com/office/2006/documentManagement/types"/>
    <xsd:import namespace="http://schemas.microsoft.com/office/infopath/2007/PartnerControls"/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9" nillable="true" ma:displayName="Taxonomy Catch All Column" ma:hidden="true" ma:list="{43247f23-7141-4778-a08d-7843529ef0d0}" ma:internalName="TaxCatchAll" ma:readOnly="false" ma:showField="CatchAllData" ma:web="5f308053-a768-43f1-bf66-06210bb74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592CD5-2983-4C3F-891C-5C6F3C8549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392D4B-F9B8-4B52-A57E-ECCE311D2319}">
  <ds:schemaRefs>
    <ds:schemaRef ds:uri="5f308053-a768-43f1-bf66-06210bb74c0d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c51e0c16-3c70-4bed-930f-b02839d0dd8b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1F00C7DC-D1D7-43A2-82AF-703F8C214B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1e0c16-3c70-4bed-930f-b02839d0dd8b"/>
    <ds:schemaRef ds:uri="5f308053-a768-43f1-bf66-06210bb74c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754</Words>
  <Application>Microsoft Office PowerPoint</Application>
  <PresentationFormat>Widescreen</PresentationFormat>
  <Paragraphs>113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Inter</vt:lpstr>
      <vt:lpstr>Inter Light</vt:lpstr>
      <vt:lpstr>Inter SemiBold</vt:lpstr>
      <vt:lpstr>Times New Roman</vt:lpstr>
      <vt:lpstr>Wingdings</vt:lpstr>
      <vt:lpstr>Careers &amp; Skills</vt:lpstr>
      <vt:lpstr>Exploring Careers in Theatre &amp; Media   Your Path to Creativity, Communication &amp; Success  Theatre, Stage and Media Production Setting</vt:lpstr>
      <vt:lpstr>Learning Objectives:</vt:lpstr>
      <vt:lpstr>Why Theatre &amp; Media?</vt:lpstr>
      <vt:lpstr>Gatsby Benchmarks</vt:lpstr>
      <vt:lpstr>Careers Options in Theatre &amp; Media</vt:lpstr>
      <vt:lpstr>Transferrable Skills &amp; Preparation for Adulthood</vt:lpstr>
      <vt:lpstr>How This Links to Your Plans &amp; Aspirations</vt:lpstr>
      <vt:lpstr>Entry Routes &amp; Qualifications</vt:lpstr>
      <vt:lpstr>Career Planning Activity Task</vt:lpstr>
      <vt:lpstr>Real-World Case Studies</vt:lpstr>
      <vt:lpstr>English Links</vt:lpstr>
      <vt:lpstr>Gaining Insight &amp; Experience</vt:lpstr>
      <vt:lpstr>Q &amp; A and Reflection</vt:lpstr>
      <vt:lpstr>Contact Information/Further Research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Better.</dc:creator>
  <cp:lastModifiedBy>Kian Hoggarth</cp:lastModifiedBy>
  <cp:revision>26</cp:revision>
  <dcterms:created xsi:type="dcterms:W3CDTF">2023-01-18T13:08:49Z</dcterms:created>
  <dcterms:modified xsi:type="dcterms:W3CDTF">2025-08-06T10:19:49Z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0x010100A3B37C370094A947B45A665807D95A87</vt:lpwstr>
  </property>
  <property fmtid="{D5CDD505-2E9C-101B-9397-08002B2CF9AE}" pid="3" name="MediaServiceImageTags">
    <vt:lpwstr/>
  </property>
</Properties>
</file>