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D54F6C2-2162-49A4-83C1-BF30713CAA91}" v="1" dt="2025-04-28T11:19:13.9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9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zanne Strathern" userId="76213b13-8a7d-4f8b-83fb-91be79e57b57" providerId="ADAL" clId="{D9C77B0D-9204-428C-9859-B0DA1978A6C5}"/>
    <pc:docChg chg="undo redo custSel modSld">
      <pc:chgData name="Suzanne Strathern" userId="76213b13-8a7d-4f8b-83fb-91be79e57b57" providerId="ADAL" clId="{D9C77B0D-9204-428C-9859-B0DA1978A6C5}" dt="2025-04-22T09:11:32.603" v="68" actId="13926"/>
      <pc:docMkLst>
        <pc:docMk/>
      </pc:docMkLst>
      <pc:sldChg chg="modSp mod">
        <pc:chgData name="Suzanne Strathern" userId="76213b13-8a7d-4f8b-83fb-91be79e57b57" providerId="ADAL" clId="{D9C77B0D-9204-428C-9859-B0DA1978A6C5}" dt="2025-04-22T09:11:32.603" v="68" actId="13926"/>
        <pc:sldMkLst>
          <pc:docMk/>
          <pc:sldMk cId="6358542" sldId="265"/>
        </pc:sldMkLst>
        <pc:spChg chg="mod">
          <ac:chgData name="Suzanne Strathern" userId="76213b13-8a7d-4f8b-83fb-91be79e57b57" providerId="ADAL" clId="{D9C77B0D-9204-428C-9859-B0DA1978A6C5}" dt="2025-04-22T09:11:32.603" v="68" actId="13926"/>
          <ac:spMkLst>
            <pc:docMk/>
            <pc:sldMk cId="6358542" sldId="265"/>
            <ac:spMk id="3" creationId="{13D8CAB5-4706-133B-C477-2E62E2CDDF26}"/>
          </ac:spMkLst>
        </pc:spChg>
      </pc:sldChg>
      <pc:sldChg chg="modSp mod">
        <pc:chgData name="Suzanne Strathern" userId="76213b13-8a7d-4f8b-83fb-91be79e57b57" providerId="ADAL" clId="{D9C77B0D-9204-428C-9859-B0DA1978A6C5}" dt="2025-04-22T09:10:09.717" v="16" actId="20577"/>
        <pc:sldMkLst>
          <pc:docMk/>
          <pc:sldMk cId="664090744" sldId="269"/>
        </pc:sldMkLst>
        <pc:spChg chg="mod">
          <ac:chgData name="Suzanne Strathern" userId="76213b13-8a7d-4f8b-83fb-91be79e57b57" providerId="ADAL" clId="{D9C77B0D-9204-428C-9859-B0DA1978A6C5}" dt="2025-04-22T09:10:09.717" v="16" actId="20577"/>
          <ac:spMkLst>
            <pc:docMk/>
            <pc:sldMk cId="664090744" sldId="269"/>
            <ac:spMk id="3" creationId="{74845F6E-28D2-929B-0FE3-7A02A839CE7A}"/>
          </ac:spMkLst>
        </pc:spChg>
      </pc:sldChg>
    </pc:docChg>
  </pc:docChgLst>
  <pc:docChgLst>
    <pc:chgData name="Suzanne Strathern" userId="76213b13-8a7d-4f8b-83fb-91be79e57b57" providerId="ADAL" clId="{ED54F6C2-2162-49A4-83C1-BF30713CAA91}"/>
    <pc:docChg chg="undo custSel modSld">
      <pc:chgData name="Suzanne Strathern" userId="76213b13-8a7d-4f8b-83fb-91be79e57b57" providerId="ADAL" clId="{ED54F6C2-2162-49A4-83C1-BF30713CAA91}" dt="2025-04-28T11:19:21.990" v="28" actId="478"/>
      <pc:docMkLst>
        <pc:docMk/>
      </pc:docMkLst>
      <pc:sldChg chg="modSp mod">
        <pc:chgData name="Suzanne Strathern" userId="76213b13-8a7d-4f8b-83fb-91be79e57b57" providerId="ADAL" clId="{ED54F6C2-2162-49A4-83C1-BF30713CAA91}" dt="2025-04-28T11:17:20.109" v="26" actId="6549"/>
        <pc:sldMkLst>
          <pc:docMk/>
          <pc:sldMk cId="2676676441" sldId="257"/>
        </pc:sldMkLst>
        <pc:spChg chg="mod">
          <ac:chgData name="Suzanne Strathern" userId="76213b13-8a7d-4f8b-83fb-91be79e57b57" providerId="ADAL" clId="{ED54F6C2-2162-49A4-83C1-BF30713CAA91}" dt="2025-04-28T11:17:20.109" v="26" actId="6549"/>
          <ac:spMkLst>
            <pc:docMk/>
            <pc:sldMk cId="2676676441" sldId="257"/>
            <ac:spMk id="4" creationId="{AB87D925-D845-79FB-8491-8E302C19CD39}"/>
          </ac:spMkLst>
        </pc:spChg>
      </pc:sldChg>
      <pc:sldChg chg="addSp delSp modSp mod">
        <pc:chgData name="Suzanne Strathern" userId="76213b13-8a7d-4f8b-83fb-91be79e57b57" providerId="ADAL" clId="{ED54F6C2-2162-49A4-83C1-BF30713CAA91}" dt="2025-04-28T11:19:21.990" v="28" actId="478"/>
        <pc:sldMkLst>
          <pc:docMk/>
          <pc:sldMk cId="6358542" sldId="265"/>
        </pc:sldMkLst>
        <pc:graphicFrameChg chg="add del mod">
          <ac:chgData name="Suzanne Strathern" userId="76213b13-8a7d-4f8b-83fb-91be79e57b57" providerId="ADAL" clId="{ED54F6C2-2162-49A4-83C1-BF30713CAA91}" dt="2025-04-28T11:19:21.990" v="28" actId="478"/>
          <ac:graphicFrameMkLst>
            <pc:docMk/>
            <pc:sldMk cId="6358542" sldId="265"/>
            <ac:graphicFrameMk id="2" creationId="{C25E1DF3-8E66-3E11-514C-B972561ACD6D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C1FAB-6A10-4653-BBEC-9FABE631DB24}" type="datetimeFigureOut">
              <a:rPr lang="en-GB" smtClean="0"/>
              <a:t>28/04/2025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5EA4736C-1EA2-44C3-81F7-B2BB4D5B32B7}" type="slidenum">
              <a:rPr lang="en-GB" smtClean="0"/>
              <a:t>‹#›</a:t>
            </a:fld>
            <a:endParaRPr lang="en-GB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9988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C1FAB-6A10-4653-BBEC-9FABE631DB24}" type="datetimeFigureOut">
              <a:rPr lang="en-GB" smtClean="0"/>
              <a:t>28/04/2025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4736C-1EA2-44C3-81F7-B2BB4D5B32B7}" type="slidenum">
              <a:rPr lang="en-GB" smtClean="0"/>
              <a:t>‹#›</a:t>
            </a:fld>
            <a:endParaRPr lang="en-GB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0495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C1FAB-6A10-4653-BBEC-9FABE631DB24}" type="datetimeFigureOut">
              <a:rPr lang="en-GB" smtClean="0"/>
              <a:t>28/04/2025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4736C-1EA2-44C3-81F7-B2BB4D5B32B7}" type="slidenum">
              <a:rPr lang="en-GB" smtClean="0"/>
              <a:t>‹#›</a:t>
            </a:fld>
            <a:endParaRPr lang="en-GB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1187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C1FAB-6A10-4653-BBEC-9FABE631DB24}" type="datetimeFigureOut">
              <a:rPr lang="en-GB" smtClean="0"/>
              <a:t>28/04/2025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4736C-1EA2-44C3-81F7-B2BB4D5B32B7}" type="slidenum">
              <a:rPr lang="en-GB" smtClean="0"/>
              <a:t>‹#›</a:t>
            </a:fld>
            <a:endParaRPr lang="en-GB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0423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C1FAB-6A10-4653-BBEC-9FABE631DB24}" type="datetimeFigureOut">
              <a:rPr lang="en-GB" smtClean="0"/>
              <a:t>28/04/2025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4736C-1EA2-44C3-81F7-B2BB4D5B32B7}" type="slidenum">
              <a:rPr lang="en-GB" smtClean="0"/>
              <a:t>‹#›</a:t>
            </a:fld>
            <a:endParaRPr lang="en-GB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7722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C1FAB-6A10-4653-BBEC-9FABE631DB24}" type="datetimeFigureOut">
              <a:rPr lang="en-GB" smtClean="0"/>
              <a:t>28/04/2025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4736C-1EA2-44C3-81F7-B2BB4D5B32B7}" type="slidenum">
              <a:rPr lang="en-GB" smtClean="0"/>
              <a:t>‹#›</a:t>
            </a:fld>
            <a:endParaRPr lang="en-GB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81661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C1FAB-6A10-4653-BBEC-9FABE631DB24}" type="datetimeFigureOut">
              <a:rPr lang="en-GB" smtClean="0"/>
              <a:t>28/04/2025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4736C-1EA2-44C3-81F7-B2BB4D5B32B7}" type="slidenum">
              <a:rPr lang="en-GB" smtClean="0"/>
              <a:t>‹#›</a:t>
            </a:fld>
            <a:endParaRPr lang="en-GB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1333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C1FAB-6A10-4653-BBEC-9FABE631DB24}" type="datetimeFigureOut">
              <a:rPr lang="en-GB" smtClean="0"/>
              <a:t>28/04/2025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4736C-1EA2-44C3-81F7-B2BB4D5B32B7}" type="slidenum">
              <a:rPr lang="en-GB" smtClean="0"/>
              <a:t>‹#›</a:t>
            </a:fld>
            <a:endParaRPr lang="en-GB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62866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C1FAB-6A10-4653-BBEC-9FABE631DB24}" type="datetimeFigureOut">
              <a:rPr lang="en-GB" smtClean="0"/>
              <a:t>28/04/2025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4736C-1EA2-44C3-81F7-B2BB4D5B32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4726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C1FAB-6A10-4653-BBEC-9FABE631DB24}" type="datetimeFigureOut">
              <a:rPr lang="en-GB" smtClean="0"/>
              <a:t>28/04/2025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4736C-1EA2-44C3-81F7-B2BB4D5B32B7}" type="slidenum">
              <a:rPr lang="en-GB" smtClean="0"/>
              <a:t>‹#›</a:t>
            </a:fld>
            <a:endParaRPr lang="en-GB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8739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BD9C1FAB-6A10-4653-BBEC-9FABE631DB24}" type="datetimeFigureOut">
              <a:rPr lang="en-GB" smtClean="0"/>
              <a:t>28/04/2025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4736C-1EA2-44C3-81F7-B2BB4D5B32B7}" type="slidenum">
              <a:rPr lang="en-GB" smtClean="0"/>
              <a:t>‹#›</a:t>
            </a:fld>
            <a:endParaRPr lang="en-GB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6721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C1FAB-6A10-4653-BBEC-9FABE631DB24}" type="datetimeFigureOut">
              <a:rPr lang="en-GB" smtClean="0"/>
              <a:t>28/04/2025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5EA4736C-1EA2-44C3-81F7-B2BB4D5B32B7}" type="slidenum">
              <a:rPr lang="en-GB" smtClean="0"/>
              <a:t>‹#›</a:t>
            </a:fld>
            <a:endParaRPr lang="en-GB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1145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hyperlink" Target="file:///C:\Users\michael.stockwell\AppData\Local\Temp\ef75d9ae-4eb4-4434-b2d3-bb55a9870f39_wetransfer_meet-the-professionals-presentations_2025-03-13_1221.zip.f39\laura%20tallentire%20mua%20presentation%202024%20.pdf" TargetMode="External"/><Relationship Id="rId7" Type="http://schemas.openxmlformats.org/officeDocument/2006/relationships/image" Target="../media/image13.png"/><Relationship Id="rId2" Type="http://schemas.openxmlformats.org/officeDocument/2006/relationships/hyperlink" Target="file:///C:\Users\michael.stockwell\AppData\Local\Temp\35a29977-643c-48cb-bbb7-8259dd136a5c_wetransfer_meet-the-professionals-presentations_2025-03-13_1221.zip.a5c\Jack%20Hobbs%20Presentation.pdf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hyperlink" Target="file:///C:\Users\michael.stockwell\AppData\Local\Temp\7d4d9cf9-ba35-4fa7-b3d9-ef8fc5f6ba6a_wetransfer_meet-the-professionals-presentations_2025-03-13_1221.zip.a6a\Francesca%20Sardone%20-%20Creative%20Teacher%20Encounter%20Presentation.pdf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darlingtonhippodrome.co.uk/about-us/take-part/schools/" TargetMode="External"/><Relationship Id="rId13" Type="http://schemas.openxmlformats.org/officeDocument/2006/relationships/hyperlink" Target="https://northeastscreen.org/" TargetMode="External"/><Relationship Id="rId18" Type="http://schemas.openxmlformats.org/officeDocument/2006/relationships/image" Target="../media/image19.png"/><Relationship Id="rId3" Type="http://schemas.openxmlformats.org/officeDocument/2006/relationships/hyperlink" Target="https://teesvalley-ca.gov.uk/business/invest/key-sectors/" TargetMode="External"/><Relationship Id="rId7" Type="http://schemas.openxmlformats.org/officeDocument/2006/relationships/hyperlink" Target="https://www.darlingtonhippodrome.co.uk/" TargetMode="External"/><Relationship Id="rId12" Type="http://schemas.openxmlformats.org/officeDocument/2006/relationships/hyperlink" Target="file:///\\bornelhs\admindrives$\michael.stockwell\Downloads\North%20East" TargetMode="External"/><Relationship Id="rId17" Type="http://schemas.openxmlformats.org/officeDocument/2006/relationships/image" Target="../media/image18.png"/><Relationship Id="rId2" Type="http://schemas.openxmlformats.org/officeDocument/2006/relationships/hyperlink" Target="https://teesvalley-ca.gov.uk/work/careers-hub/" TargetMode="External"/><Relationship Id="rId16" Type="http://schemas.openxmlformats.org/officeDocument/2006/relationships/hyperlink" Target="https://www.mypathcareersuk.com/for-schools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file:///\\bornelhs\admindrives$\michael.stockwell\Downloads\Darlington%20Hippodrome" TargetMode="External"/><Relationship Id="rId11" Type="http://schemas.openxmlformats.org/officeDocument/2006/relationships/hyperlink" Target="https://teesvalley-ca.gov.uk/business/creative-and-visitor-economy-growth-programme/" TargetMode="External"/><Relationship Id="rId5" Type="http://schemas.openxmlformats.org/officeDocument/2006/relationships/hyperlink" Target="https://teesvalley-ca.gov.uk/work/careers-hub/pathways/support-for-schools-colleges/career-leader-newsletters/" TargetMode="External"/><Relationship Id="rId15" Type="http://schemas.openxmlformats.org/officeDocument/2006/relationships/hyperlink" Target="https://resources.careersandenterprise.co.uk/" TargetMode="External"/><Relationship Id="rId10" Type="http://schemas.openxmlformats.org/officeDocument/2006/relationships/hyperlink" Target="https://teesvalley-ca.gov.uk/visit/" TargetMode="External"/><Relationship Id="rId19" Type="http://schemas.openxmlformats.org/officeDocument/2006/relationships/image" Target="../media/image20.png"/><Relationship Id="rId4" Type="http://schemas.openxmlformats.org/officeDocument/2006/relationships/hyperlink" Target="https://teesvalley-ca.gov.uk/work/education-employment-and-skills/labour-market-intelligence-factsheets/" TargetMode="External"/><Relationship Id="rId9" Type="http://schemas.openxmlformats.org/officeDocument/2006/relationships/hyperlink" Target="file:///\\bornelhs\admindrives$\michael.stockwell\Downloads\Tees%20Valley%20Creative%20" TargetMode="External"/><Relationship Id="rId14" Type="http://schemas.openxmlformats.org/officeDocument/2006/relationships/hyperlink" Target="https://nationalcareers.service.gov.uk/explore-careers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25BB5C94-3996-9E58-86B2-A779A06FC8BE}"/>
              </a:ext>
            </a:extLst>
          </p:cNvPr>
          <p:cNvSpPr txBox="1"/>
          <p:nvPr/>
        </p:nvSpPr>
        <p:spPr>
          <a:xfrm>
            <a:off x="751438" y="1910343"/>
            <a:ext cx="10945639" cy="3262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5400" dirty="0"/>
              <a:t>Exploring Careers in Theatre &amp; Media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sz="4000" dirty="0"/>
              <a:t>Your Path to Creativity, Communication &amp; Success</a:t>
            </a:r>
          </a:p>
          <a:p>
            <a:r>
              <a:rPr lang="en-GB" sz="4000" dirty="0"/>
              <a:t>Image: Theatre, stage and media production setting.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7D0B0BF5-C7C3-3AEF-E39D-9B70AF6226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278" b="96389" l="2724" r="95720">
                        <a14:foregroundMark x1="40661" y1="8611" x2="40661" y2="8611"/>
                        <a14:foregroundMark x1="65564" y1="6667" x2="65564" y2="6667"/>
                        <a14:foregroundMark x1="95914" y1="48889" x2="95914" y2="48889"/>
                        <a14:foregroundMark x1="4475" y1="53611" x2="4475" y2="53611"/>
                        <a14:foregroundMark x1="2918" y1="41944" x2="2918" y2="41944"/>
                        <a14:foregroundMark x1="27626" y1="96389" x2="27626" y2="96389"/>
                        <a14:foregroundMark x1="86965" y1="86389" x2="86965" y2="86389"/>
                        <a14:foregroundMark x1="42802" y1="5278" x2="42802" y2="52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1133346">
            <a:off x="18107" y="169194"/>
            <a:ext cx="2625505" cy="183887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EC21051-06B7-E7D2-D999-472DC713D5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96500" y="-9525"/>
            <a:ext cx="2095500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9123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3D8CAB5-4706-133B-C477-2E62E2CDDF26}"/>
              </a:ext>
            </a:extLst>
          </p:cNvPr>
          <p:cNvSpPr txBox="1"/>
          <p:nvPr/>
        </p:nvSpPr>
        <p:spPr>
          <a:xfrm>
            <a:off x="1192795" y="896877"/>
            <a:ext cx="6097508" cy="4924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dirty="0"/>
              <a:t>Real-World Case Studies: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>
                <a:hlinkClick r:id="rId2" action="ppaction://hlinkfile"/>
              </a:rPr>
              <a:t>Jack Hobbs Sound Guy</a:t>
            </a:r>
            <a:endParaRPr lang="en-GB" dirty="0"/>
          </a:p>
          <a:p>
            <a:endParaRPr lang="en-GB" dirty="0"/>
          </a:p>
          <a:p>
            <a:r>
              <a:rPr lang="en-GB" dirty="0">
                <a:hlinkClick r:id="rId3" action="ppaction://hlinkfile"/>
              </a:rPr>
              <a:t>Laura Tallentire Makeup Artist</a:t>
            </a:r>
            <a:endParaRPr lang="en-GB" dirty="0"/>
          </a:p>
          <a:p>
            <a:endParaRPr lang="en-GB" dirty="0"/>
          </a:p>
          <a:p>
            <a:r>
              <a:rPr lang="en-GB" dirty="0">
                <a:hlinkClick r:id="rId4" action="ppaction://hlinkfile"/>
              </a:rPr>
              <a:t>Francesca </a:t>
            </a:r>
            <a:r>
              <a:rPr lang="en-GB" dirty="0" err="1">
                <a:hlinkClick r:id="rId4" action="ppaction://hlinkfile"/>
              </a:rPr>
              <a:t>Sardone</a:t>
            </a:r>
            <a:r>
              <a:rPr lang="en-GB" dirty="0">
                <a:hlinkClick r:id="rId4" action="ppaction://hlinkfile"/>
              </a:rPr>
              <a:t> TV Producer</a:t>
            </a:r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>
                <a:highlight>
                  <a:srgbClr val="FFFF00"/>
                </a:highlight>
              </a:rPr>
              <a:t>Need to add </a:t>
            </a:r>
            <a:r>
              <a:rPr lang="en-GB" dirty="0" err="1">
                <a:highlight>
                  <a:srgbClr val="FFFF00"/>
                </a:highlight>
              </a:rPr>
              <a:t>powerpoints</a:t>
            </a:r>
            <a:r>
              <a:rPr lang="en-GB" dirty="0">
                <a:highlight>
                  <a:srgbClr val="FFFF00"/>
                </a:highlight>
              </a:rPr>
              <a:t> as additional resources</a:t>
            </a:r>
          </a:p>
          <a:p>
            <a:endParaRPr lang="en-GB" dirty="0"/>
          </a:p>
          <a:p>
            <a:r>
              <a:rPr lang="en-GB" sz="2800" dirty="0"/>
              <a:t>Discussion: </a:t>
            </a:r>
          </a:p>
          <a:p>
            <a:r>
              <a:rPr lang="en-GB" sz="2800" dirty="0"/>
              <a:t>What steps did they take? What challenges did they face?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BB4F6F-B99C-3726-EB0E-D0A1B008CC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94794" y="0"/>
            <a:ext cx="2097206" cy="209720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A204256-8A03-6515-9F34-803966E993E2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0979" r="7643"/>
          <a:stretch/>
        </p:blipFill>
        <p:spPr>
          <a:xfrm>
            <a:off x="7410451" y="1340690"/>
            <a:ext cx="2400300" cy="20883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C5DCE84-98F2-DDBB-ED3E-E63F179AC6B9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4546" t="13413" b="13415"/>
          <a:stretch/>
        </p:blipFill>
        <p:spPr>
          <a:xfrm>
            <a:off x="10357089" y="2191109"/>
            <a:ext cx="1572615" cy="38670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AB90852-5A2D-B7BC-1250-B7B28F822DF1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10000" r="35984"/>
          <a:stretch/>
        </p:blipFill>
        <p:spPr>
          <a:xfrm>
            <a:off x="7761169" y="3619499"/>
            <a:ext cx="2400300" cy="3110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85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234121F-1248-0FBD-0B4C-612579647CC2}"/>
              </a:ext>
            </a:extLst>
          </p:cNvPr>
          <p:cNvSpPr txBox="1"/>
          <p:nvPr/>
        </p:nvSpPr>
        <p:spPr>
          <a:xfrm>
            <a:off x="305555" y="558323"/>
            <a:ext cx="9076570" cy="3200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dirty="0"/>
              <a:t>English Links </a:t>
            </a:r>
          </a:p>
          <a:p>
            <a:endParaRPr lang="en-GB" sz="3200" dirty="0"/>
          </a:p>
          <a:p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Scriptwriting &amp; Storytelling – Links to creative writing skills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Analysing Media – Understanding language, purpose, audience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Presentation Skills – Spoken language assessments, debating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071779-F6A1-AFAA-3F44-7A1B6EEF14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4794" y="0"/>
            <a:ext cx="2097206" cy="209720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237096F-7017-7334-32F4-D23557817D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676" b="92009" l="7750" r="91417">
                        <a14:foregroundMark x1="9000" y1="59589" x2="9000" y2="59589"/>
                        <a14:foregroundMark x1="7833" y1="66781" x2="7833" y2="66781"/>
                        <a14:foregroundMark x1="48583" y1="92237" x2="48583" y2="92237"/>
                        <a14:foregroundMark x1="56750" y1="8676" x2="56750" y2="8676"/>
                        <a14:foregroundMark x1="91417" y1="56621" x2="91417" y2="5662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88855" y="4885348"/>
            <a:ext cx="2903145" cy="2119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8086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8908924-B1F1-576E-7C55-44161E4022A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90"/>
          <a:stretch/>
        </p:blipFill>
        <p:spPr>
          <a:xfrm>
            <a:off x="78922" y="591686"/>
            <a:ext cx="11163549" cy="567462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3EEA83F-F294-E5E9-53D5-97EA89FD4A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4794" y="0"/>
            <a:ext cx="2097206" cy="2097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4992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9ECD36F-0C5E-C6C1-763F-01CA08257242}"/>
              </a:ext>
            </a:extLst>
          </p:cNvPr>
          <p:cNvSpPr txBox="1"/>
          <p:nvPr/>
        </p:nvSpPr>
        <p:spPr>
          <a:xfrm>
            <a:off x="524630" y="569298"/>
            <a:ext cx="609750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dirty="0"/>
              <a:t>Q&amp;A and Reflection</a:t>
            </a:r>
          </a:p>
          <a:p>
            <a:endParaRPr lang="en-GB" sz="3200" dirty="0"/>
          </a:p>
          <a:p>
            <a:r>
              <a:rPr lang="en-GB" sz="2400" dirty="0"/>
              <a:t>What interested you the most?</a:t>
            </a:r>
          </a:p>
          <a:p>
            <a:r>
              <a:rPr lang="en-GB" sz="2400" dirty="0"/>
              <a:t>What career path might you consider?</a:t>
            </a:r>
          </a:p>
          <a:p>
            <a:r>
              <a:rPr lang="en-GB" sz="2400" dirty="0"/>
              <a:t>How will you take the next steps?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8AC9CE-FA4C-8527-C49C-2C249C399D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62" b="89962" l="9800" r="90680">
                        <a14:foregroundMark x1="9800" y1="35741" x2="9800" y2="35741"/>
                        <a14:foregroundMark x1="19680" y1="34068" x2="19680" y2="34068"/>
                        <a14:foregroundMark x1="22880" y1="36502" x2="22880" y2="36502"/>
                        <a14:foregroundMark x1="17520" y1="33232" x2="21800" y2="33992"/>
                        <a14:foregroundMark x1="21800" y1="33992" x2="19600" y2="48897"/>
                        <a14:foregroundMark x1="38680" y1="39468" x2="39800" y2="49354"/>
                        <a14:foregroundMark x1="39800" y1="49354" x2="39520" y2="53536"/>
                        <a14:foregroundMark x1="57160" y1="33384" x2="59320" y2="39924"/>
                        <a14:foregroundMark x1="59320" y1="39924" x2="58080" y2="46084"/>
                        <a14:foregroundMark x1="37720" y1="39163" x2="42000" y2="39087"/>
                        <a14:foregroundMark x1="42000" y1="39087" x2="41640" y2="44943"/>
                        <a14:foregroundMark x1="77440" y1="34068" x2="82640" y2="31483"/>
                        <a14:foregroundMark x1="82640" y1="31483" x2="79320" y2="49354"/>
                        <a14:foregroundMark x1="56200" y1="33536" x2="60320" y2="36122"/>
                        <a14:foregroundMark x1="60320" y1="36122" x2="59480" y2="38327"/>
                        <a14:foregroundMark x1="39000" y1="37186" x2="43040" y2="40684"/>
                        <a14:foregroundMark x1="43040" y1="40684" x2="43000" y2="43574"/>
                        <a14:foregroundMark x1="90680" y1="39848" x2="90680" y2="39848"/>
                        <a14:foregroundMark x1="56280" y1="33688" x2="59920" y2="30038"/>
                        <a14:foregroundMark x1="59920" y1="30038" x2="60600" y2="38631"/>
                        <a14:foregroundMark x1="60600" y1="38631" x2="60600" y2="38479"/>
                        <a14:backgroundMark x1="24880" y1="80532" x2="29720" y2="80000"/>
                        <a14:backgroundMark x1="29720" y1="80000" x2="36480" y2="80304"/>
                        <a14:backgroundMark x1="36480" y1="80304" x2="41280" y2="75894"/>
                        <a14:backgroundMark x1="41280" y1="75894" x2="46280" y2="81901"/>
                        <a14:backgroundMark x1="46280" y1="81901" x2="54480" y2="76958"/>
                        <a14:backgroundMark x1="54480" y1="76958" x2="61320" y2="76806"/>
                        <a14:backgroundMark x1="61320" y1="76806" x2="67280" y2="78327"/>
                        <a14:backgroundMark x1="67280" y1="78327" x2="71400" y2="76578"/>
                        <a14:backgroundMark x1="71400" y1="76578" x2="74480" y2="80989"/>
                        <a14:backgroundMark x1="24120" y1="76046" x2="35320" y2="77947"/>
                        <a14:backgroundMark x1="35320" y1="77947" x2="39440" y2="75817"/>
                        <a14:backgroundMark x1="39440" y1="75817" x2="41880" y2="77567"/>
                        <a14:backgroundMark x1="23480" y1="77871" x2="28720" y2="78023"/>
                        <a14:backgroundMark x1="38080" y1="77719" x2="40240" y2="77871"/>
                        <a14:backgroundMark x1="44040" y1="77871" x2="50680" y2="77414"/>
                        <a14:backgroundMark x1="50680" y1="77414" x2="52280" y2="77414"/>
                        <a14:backgroundMark x1="66920" y1="77414" x2="73880" y2="7703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6581" y="1833947"/>
            <a:ext cx="10453735" cy="549866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61B0CAD-6992-D1F8-8ABB-1A7AC1D5F1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94794" y="0"/>
            <a:ext cx="2097206" cy="2097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2805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4845F6E-28D2-929B-0FE3-7A02A839CE7A}"/>
              </a:ext>
            </a:extLst>
          </p:cNvPr>
          <p:cNvSpPr txBox="1"/>
          <p:nvPr/>
        </p:nvSpPr>
        <p:spPr>
          <a:xfrm>
            <a:off x="342994" y="296592"/>
            <a:ext cx="11109639" cy="5293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dirty="0"/>
              <a:t>Contact Information</a:t>
            </a:r>
          </a:p>
          <a:p>
            <a:endParaRPr lang="en-GB" sz="3200" dirty="0"/>
          </a:p>
          <a:p>
            <a:r>
              <a:rPr lang="en-GB" sz="1100" b="1" u="sng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  <a:hlinkClick r:id="rId2"/>
              </a:rPr>
              <a:t>Tees Valley Careers </a:t>
            </a:r>
            <a:r>
              <a:rPr lang="en-GB" sz="1100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- </a:t>
            </a:r>
            <a:r>
              <a:rPr lang="en-GB" sz="1100" u="sng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  <a:hlinkClick r:id="rId2"/>
              </a:rPr>
              <a:t>https://teesvalley-ca.gov.uk/work/careers-hub/</a:t>
            </a:r>
            <a:r>
              <a:rPr lang="en-GB" sz="1100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b="1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Key Priority Sectors </a:t>
            </a:r>
            <a:r>
              <a:rPr lang="en-GB" sz="1100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- </a:t>
            </a:r>
            <a:r>
              <a:rPr lang="en-GB" sz="1100" u="sng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  <a:hlinkClick r:id="rId3"/>
              </a:rPr>
              <a:t>https://teesvalley-ca.gov.uk/business/invest/key-sectors/</a:t>
            </a:r>
            <a:r>
              <a:rPr lang="en-GB" sz="1100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  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b="1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LMI Factsheets &amp; Sector Booklets </a:t>
            </a:r>
            <a:r>
              <a:rPr lang="en-GB" sz="1100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- </a:t>
            </a:r>
            <a:r>
              <a:rPr lang="en-GB" sz="1100" u="sng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  <a:hlinkClick r:id="rId4"/>
              </a:rPr>
              <a:t>https://teesvalley-ca.gov.uk/work/education-employment-and-skills/labour-market-intelligence-factsheets/</a:t>
            </a:r>
            <a:r>
              <a:rPr lang="en-GB" sz="1100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 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b="1" dirty="0">
                <a:solidFill>
                  <a:srgbClr val="000000"/>
                </a:solidFill>
                <a:effectLst/>
                <a:latin typeface="Inter"/>
                <a:ea typeface="Times New Roman" panose="02020603050405020304" pitchFamily="18" charset="0"/>
              </a:rPr>
              <a:t>Tees Valley Careers Newsletter</a:t>
            </a:r>
            <a:r>
              <a:rPr lang="en-GB" sz="1100" dirty="0">
                <a:solidFill>
                  <a:srgbClr val="000000"/>
                </a:solidFill>
                <a:effectLst/>
                <a:latin typeface="Inter"/>
                <a:ea typeface="Times New Roman" panose="02020603050405020304" pitchFamily="18" charset="0"/>
              </a:rPr>
              <a:t> - </a:t>
            </a:r>
            <a:r>
              <a:rPr lang="en-GB" sz="1100" u="sng" dirty="0">
                <a:solidFill>
                  <a:srgbClr val="000000"/>
                </a:solidFill>
                <a:effectLst/>
                <a:latin typeface="Inter"/>
                <a:ea typeface="Times New Roman" panose="02020603050405020304" pitchFamily="18" charset="0"/>
                <a:hlinkClick r:id="rId5"/>
              </a:rPr>
              <a:t>https://teesvalley-ca.gov.uk/work/careers-hub/pathways/support-for-schools-colleges/career-leader-newsletters/</a:t>
            </a:r>
            <a:r>
              <a:rPr lang="en-GB" sz="1100" dirty="0">
                <a:solidFill>
                  <a:srgbClr val="000000"/>
                </a:solidFill>
                <a:effectLst/>
                <a:latin typeface="Inter"/>
                <a:ea typeface="Times New Roman" panose="02020603050405020304" pitchFamily="18" charset="0"/>
              </a:rPr>
              <a:t> </a:t>
            </a:r>
            <a:r>
              <a:rPr lang="en-GB" sz="1100" b="1" u="none" strike="noStrike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 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b="1" u="none" strike="noStrike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 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b="1" u="sng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  <a:hlinkClick r:id="rId6"/>
              </a:rPr>
              <a:t>Darlington Hippodrome</a:t>
            </a:r>
            <a:r>
              <a:rPr lang="en-GB" sz="1100" u="sng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  <a:hlinkClick r:id="rId7"/>
              </a:rPr>
              <a:t> - https://www.darlingtonhippodrome.co.uk/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b="1" u="none" strike="noStrike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 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b="1" u="sng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  <a:hlinkClick r:id="rId8"/>
              </a:rPr>
              <a:t>Schools/Colleges </a:t>
            </a:r>
            <a:r>
              <a:rPr lang="en-GB" sz="1100" u="sng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  <a:hlinkClick r:id="rId8"/>
              </a:rPr>
              <a:t>- https://www.darlingtonhippodrome.co.uk/about-us/take-part/schools/</a:t>
            </a:r>
            <a:r>
              <a:rPr lang="en-GB" sz="1100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 </a:t>
            </a:r>
            <a:r>
              <a:rPr lang="en-GB" sz="1100" b="1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 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b="1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 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b="1" u="sng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  <a:hlinkClick r:id="rId9"/>
              </a:rPr>
              <a:t>Tees Valley Creative</a:t>
            </a:r>
            <a:r>
              <a:rPr lang="en-GB" sz="1100" b="1" u="sng" kern="1200" dirty="0">
                <a:solidFill>
                  <a:srgbClr val="0000FF"/>
                </a:solidFill>
                <a:effectLst/>
                <a:latin typeface="Inter"/>
                <a:ea typeface="Inter"/>
                <a:cs typeface="Times New Roman" panose="02020603050405020304" pitchFamily="18" charset="0"/>
                <a:hlinkClick r:id="rId9"/>
              </a:rPr>
              <a:t> </a:t>
            </a:r>
            <a:r>
              <a:rPr lang="en-GB" sz="1100" u="sng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  <a:hlinkClick r:id="rId10"/>
              </a:rPr>
              <a:t>- https://teesvalley-ca.gov.uk/visit/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u="sng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  <a:hlinkClick r:id="rId11"/>
              </a:rPr>
              <a:t>https://teesvalley-ca.gov.uk/business/creative-and-visitor-economy-growth-programme/</a:t>
            </a:r>
            <a:r>
              <a:rPr lang="en-GB" sz="1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b="1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  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b="1" u="sng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  <a:hlinkClick r:id="rId12"/>
              </a:rPr>
              <a:t>North East</a:t>
            </a:r>
            <a:r>
              <a:rPr lang="en-GB" sz="1100" b="1" u="sng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  <a:hlinkClick r:id="rId13"/>
              </a:rPr>
              <a:t> Screen </a:t>
            </a:r>
            <a:r>
              <a:rPr lang="en-GB" sz="1100" u="sng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  <a:hlinkClick r:id="rId13"/>
              </a:rPr>
              <a:t>- https://northeastscreen.org/</a:t>
            </a:r>
            <a:r>
              <a:rPr lang="en-GB" sz="1100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 </a:t>
            </a:r>
            <a:r>
              <a:rPr lang="en-GB" sz="110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b="1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  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b="1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National Careers Service</a:t>
            </a:r>
            <a:r>
              <a:rPr lang="en-GB" sz="1100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 - </a:t>
            </a:r>
            <a:r>
              <a:rPr lang="en-GB" sz="1100" u="sng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  <a:hlinkClick r:id="rId14"/>
              </a:rPr>
              <a:t>https://nationalcareers.service.gov.uk/explore-careers</a:t>
            </a:r>
            <a:r>
              <a:rPr lang="en-GB" sz="1100" b="1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  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b="1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 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b="1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Careers &amp; Enterprise Company -</a:t>
            </a:r>
            <a:r>
              <a:rPr lang="en-GB" sz="1100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 </a:t>
            </a:r>
            <a:r>
              <a:rPr lang="en-GB" sz="1100" u="sng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  <a:hlinkClick r:id="rId15"/>
              </a:rPr>
              <a:t>https://resources.careersandenterprise.co.uk/</a:t>
            </a:r>
            <a:r>
              <a:rPr lang="en-GB" sz="1100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 </a:t>
            </a:r>
            <a:r>
              <a:rPr lang="en-GB" sz="1100" b="1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 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b="1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 </a:t>
            </a:r>
            <a:endParaRPr lang="en-GB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100" b="1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My Path -</a:t>
            </a:r>
            <a:r>
              <a:rPr lang="en-GB" sz="1100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 </a:t>
            </a:r>
            <a:r>
              <a:rPr lang="en-GB" sz="1100" u="sng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  <a:hlinkClick r:id="rId16"/>
              </a:rPr>
              <a:t>https://www.mypathcareersuk.com/for-schools</a:t>
            </a:r>
            <a:r>
              <a:rPr lang="en-GB" sz="1100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 (Free Resources)</a:t>
            </a:r>
            <a:r>
              <a:rPr lang="en-GB" sz="11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r>
              <a:rPr lang="en-GB" sz="1100" b="1" kern="1200" dirty="0">
                <a:solidFill>
                  <a:srgbClr val="000000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 </a:t>
            </a:r>
            <a:endParaRPr lang="en-GB" sz="11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GB" sz="3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C652EE4-A316-6F0D-4197-93A142E89ACF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094794" y="0"/>
            <a:ext cx="2097206" cy="209720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091CFAF-362D-FBB2-F905-E14C1D1F8E8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630585" y="4158549"/>
            <a:ext cx="2055279" cy="15688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21D04B5-00D0-E0FC-8174-B880F161F25F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658225" y="3092435"/>
            <a:ext cx="353377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0907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B87D925-D845-79FB-8491-8E302C19CD39}"/>
              </a:ext>
            </a:extLst>
          </p:cNvPr>
          <p:cNvSpPr txBox="1"/>
          <p:nvPr/>
        </p:nvSpPr>
        <p:spPr>
          <a:xfrm>
            <a:off x="472289" y="466805"/>
            <a:ext cx="10948186" cy="4770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dirty="0"/>
              <a:t>Learning Objectives: </a:t>
            </a:r>
          </a:p>
          <a:p>
            <a:endParaRPr lang="en-GB" sz="3200" dirty="0"/>
          </a:p>
          <a:p>
            <a:r>
              <a:rPr lang="en-GB" sz="3200" dirty="0"/>
              <a:t>By</a:t>
            </a:r>
            <a:r>
              <a:rPr lang="en-GB" sz="4800" dirty="0"/>
              <a:t> </a:t>
            </a:r>
            <a:r>
              <a:rPr lang="en-GB" sz="3200" dirty="0"/>
              <a:t>the end of this lesson, you will:</a:t>
            </a:r>
          </a:p>
          <a:p>
            <a:endParaRPr lang="en-GB" sz="3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/>
              <a:t>Understand different careers in the theatre and media industry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/>
              <a:t>Explore how these careers link to your skills and aspirations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/>
              <a:t>Identify the qualifications and skills needed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/>
              <a:t>Demonstrate how these careers prepare you for adulthood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CD2D868-8016-4154-47F6-51FF06C265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2020" y="0"/>
            <a:ext cx="2091109" cy="2097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6764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11DF9D17-979C-5C89-E9FD-D017060EF815}"/>
              </a:ext>
            </a:extLst>
          </p:cNvPr>
          <p:cNvSpPr txBox="1"/>
          <p:nvPr/>
        </p:nvSpPr>
        <p:spPr>
          <a:xfrm>
            <a:off x="549432" y="418921"/>
            <a:ext cx="6717671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Why Theatre &amp; Media?</a:t>
            </a:r>
          </a:p>
          <a:p>
            <a:endParaRPr lang="en-GB" sz="3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Engaging, creative industries with diverse career paths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Growth in digital media, film, and live entertainment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Transferable skills: communication, teamwork, problem-solving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EB35D1B-4A0C-53FC-297B-DD53196EE5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0891" y="0"/>
            <a:ext cx="2091109" cy="209720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E1B49E4-D9DD-5076-5B3A-E6A0C8CD77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000" b="96750" l="10000" r="94000">
                        <a14:foregroundMark x1="27333" y1="27500" x2="27333" y2="27500"/>
                        <a14:foregroundMark x1="44917" y1="12083" x2="44917" y2="12083"/>
                        <a14:foregroundMark x1="50667" y1="13167" x2="50667" y2="13167"/>
                        <a14:foregroundMark x1="45833" y1="11333" x2="45833" y2="11333"/>
                        <a14:foregroundMark x1="44750" y1="5000" x2="44750" y2="5000"/>
                        <a14:foregroundMark x1="45000" y1="5000" x2="45000" y2="5000"/>
                        <a14:foregroundMark x1="43250" y1="9417" x2="43250" y2="9417"/>
                        <a14:foregroundMark x1="57417" y1="24750" x2="57417" y2="24750"/>
                        <a14:foregroundMark x1="50167" y1="25833" x2="50167" y2="25833"/>
                        <a14:foregroundMark x1="38917" y1="26833" x2="38917" y2="26833"/>
                        <a14:foregroundMark x1="32667" y1="28583" x2="32667" y2="28583"/>
                        <a14:foregroundMark x1="33417" y1="27167" x2="33417" y2="27167"/>
                        <a14:foregroundMark x1="32917" y1="27167" x2="32917" y2="27167"/>
                        <a14:foregroundMark x1="32750" y1="27167" x2="32250" y2="27167"/>
                        <a14:foregroundMark x1="31417" y1="26917" x2="31417" y2="26917"/>
                        <a14:foregroundMark x1="35833" y1="27167" x2="35833" y2="27167"/>
                        <a14:foregroundMark x1="39250" y1="26417" x2="39250" y2="26417"/>
                        <a14:foregroundMark x1="40333" y1="26500" x2="40333" y2="26500"/>
                        <a14:foregroundMark x1="41000" y1="26833" x2="41000" y2="26833"/>
                        <a14:foregroundMark x1="65750" y1="22750" x2="65750" y2="22750"/>
                        <a14:foregroundMark x1="67750" y1="23167" x2="67750" y2="23167"/>
                        <a14:foregroundMark x1="67250" y1="22750" x2="67250" y2="22750"/>
                        <a14:foregroundMark x1="67750" y1="23667" x2="67750" y2="23667"/>
                        <a14:foregroundMark x1="60667" y1="20583" x2="60667" y2="20583"/>
                        <a14:foregroundMark x1="55250" y1="37167" x2="55250" y2="37167"/>
                        <a14:foregroundMark x1="68417" y1="22750" x2="68417" y2="22750"/>
                        <a14:foregroundMark x1="65583" y1="22333" x2="67750" y2="23417"/>
                        <a14:foregroundMark x1="64583" y1="22667" x2="64833" y2="22667"/>
                        <a14:foregroundMark x1="67083" y1="22750" x2="67083" y2="22750"/>
                        <a14:foregroundMark x1="65750" y1="44000" x2="65750" y2="44000"/>
                        <a14:foregroundMark x1="52583" y1="49000" x2="52583" y2="49000"/>
                        <a14:foregroundMark x1="52250" y1="45500" x2="52250" y2="45500"/>
                        <a14:foregroundMark x1="48750" y1="46500" x2="48750" y2="46500"/>
                        <a14:foregroundMark x1="49167" y1="45500" x2="49167" y2="45500"/>
                        <a14:foregroundMark x1="50250" y1="44833" x2="50250" y2="44833"/>
                        <a14:foregroundMark x1="52167" y1="43750" x2="52167" y2="43750"/>
                        <a14:foregroundMark x1="58750" y1="40667" x2="58750" y2="40667"/>
                        <a14:foregroundMark x1="19667" y1="94417" x2="19667" y2="94417"/>
                        <a14:foregroundMark x1="20750" y1="94417" x2="20750" y2="94417"/>
                        <a14:foregroundMark x1="21083" y1="85500" x2="21083" y2="85500"/>
                        <a14:foregroundMark x1="13917" y1="79583" x2="13917" y2="79583"/>
                        <a14:foregroundMark x1="16333" y1="84833" x2="16333" y2="84833"/>
                        <a14:foregroundMark x1="18750" y1="77750" x2="18750" y2="77750"/>
                        <a14:foregroundMark x1="18083" y1="78083" x2="18083" y2="78083"/>
                        <a14:foregroundMark x1="16167" y1="78500" x2="16167" y2="78500"/>
                        <a14:foregroundMark x1="13250" y1="85250" x2="13250" y2="85250"/>
                        <a14:foregroundMark x1="13500" y1="83667" x2="13500" y2="83667"/>
                        <a14:foregroundMark x1="13750" y1="85500" x2="13750" y2="85500"/>
                        <a14:foregroundMark x1="13500" y1="84000" x2="13500" y2="84000"/>
                        <a14:foregroundMark x1="16833" y1="91833" x2="16833" y2="91833"/>
                        <a14:foregroundMark x1="17667" y1="92083" x2="17667" y2="92083"/>
                        <a14:foregroundMark x1="24250" y1="92500" x2="24250" y2="92500"/>
                        <a14:foregroundMark x1="20500" y1="94417" x2="20500" y2="94417"/>
                        <a14:foregroundMark x1="29833" y1="85500" x2="29833" y2="85500"/>
                        <a14:foregroundMark x1="28083" y1="86333" x2="28083" y2="86333"/>
                        <a14:foregroundMark x1="81500" y1="86333" x2="81500" y2="86333"/>
                        <a14:foregroundMark x1="81250" y1="81750" x2="81250" y2="81750"/>
                        <a14:foregroundMark x1="80833" y1="82667" x2="87500" y2="88750"/>
                        <a14:foregroundMark x1="87500" y1="88750" x2="88417" y2="93750"/>
                        <a14:foregroundMark x1="78250" y1="82000" x2="88333" y2="82167"/>
                        <a14:foregroundMark x1="88333" y1="82167" x2="93000" y2="89250"/>
                        <a14:foregroundMark x1="93000" y1="89250" x2="92250" y2="96833"/>
                        <a14:foregroundMark x1="92250" y1="96833" x2="86000" y2="93583"/>
                        <a14:foregroundMark x1="78417" y1="75667" x2="93667" y2="79500"/>
                        <a14:foregroundMark x1="94000" y1="82417" x2="94000" y2="82417"/>
                        <a14:foregroundMark x1="87583" y1="89167" x2="87583" y2="89167"/>
                        <a14:foregroundMark x1="77917" y1="96167" x2="77917" y2="96167"/>
                        <a14:foregroundMark x1="17250" y1="92417" x2="17250" y2="92417"/>
                        <a14:foregroundMark x1="24250" y1="93333" x2="24250" y2="93333"/>
                        <a14:foregroundMark x1="23833" y1="92917" x2="23833" y2="92917"/>
                        <a14:foregroundMark x1="28833" y1="86083" x2="28833" y2="8608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67140" y="2235199"/>
            <a:ext cx="4479912" cy="4479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2048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2E2FEB6-0C83-6112-25C1-44B042A9648E}"/>
              </a:ext>
            </a:extLst>
          </p:cNvPr>
          <p:cNvSpPr txBox="1"/>
          <p:nvPr/>
        </p:nvSpPr>
        <p:spPr>
          <a:xfrm>
            <a:off x="724655" y="597099"/>
            <a:ext cx="8780108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dirty="0"/>
              <a:t>Gatsby Benchmarks </a:t>
            </a:r>
          </a:p>
          <a:p>
            <a:endParaRPr lang="en-GB" sz="3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Benchmark 2: </a:t>
            </a:r>
          </a:p>
          <a:p>
            <a:r>
              <a:rPr lang="en-GB" sz="2400" dirty="0"/>
              <a:t>Learning from career and labour market information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Benchmark 4: </a:t>
            </a:r>
          </a:p>
          <a:p>
            <a:r>
              <a:rPr lang="en-GB" sz="2400" dirty="0"/>
              <a:t>Linking curriculum learning to careers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Benchmark 5: </a:t>
            </a:r>
          </a:p>
          <a:p>
            <a:r>
              <a:rPr lang="en-GB" sz="2400" dirty="0"/>
              <a:t>Encounters with employers and employees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Benchmark 6: </a:t>
            </a:r>
          </a:p>
          <a:p>
            <a:r>
              <a:rPr lang="en-GB" sz="2400" dirty="0"/>
              <a:t>Experiences of workplaces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D8B7E2-D2F6-0511-CBA1-BC049EE692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92096" y="0"/>
            <a:ext cx="2091109" cy="209720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8C03F00-89F9-E437-9DC2-895D6C6D6E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4763" y="2373184"/>
            <a:ext cx="2472526" cy="3284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5502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D96183D-08EA-07D4-E108-F3FA9D727936}"/>
              </a:ext>
            </a:extLst>
          </p:cNvPr>
          <p:cNvSpPr txBox="1"/>
          <p:nvPr/>
        </p:nvSpPr>
        <p:spPr>
          <a:xfrm>
            <a:off x="448429" y="791975"/>
            <a:ext cx="11248648" cy="4955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dirty="0"/>
              <a:t>Career Options in Theatre &amp; Media</a:t>
            </a:r>
          </a:p>
          <a:p>
            <a:endParaRPr lang="en-GB" sz="3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Performance-Based Roles – Actor, Voice Artist, Presenter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Creative Production Roles – Director, Scriptwriter, Set Designer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Technical Roles – Lighting, Sound, Camera Operator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Behind-the-Scenes – Producer, Stage Manager, Marketing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Digital &amp; Emerging Roles – Social Media, Video Editor, Content Creator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C9BD1A-3938-38DF-859F-2FF572FEE1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4794" y="0"/>
            <a:ext cx="2097206" cy="2097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7904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8586AA1-276D-5545-A81C-99CAEC1006D5}"/>
              </a:ext>
            </a:extLst>
          </p:cNvPr>
          <p:cNvSpPr txBox="1"/>
          <p:nvPr/>
        </p:nvSpPr>
        <p:spPr>
          <a:xfrm>
            <a:off x="410329" y="497474"/>
            <a:ext cx="8190745" cy="4955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dirty="0"/>
              <a:t>Transferable Skills &amp; Preparation for Adulthood</a:t>
            </a:r>
          </a:p>
          <a:p>
            <a:endParaRPr lang="en-GB" sz="3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800" dirty="0"/>
              <a:t>Confidence &amp; Public Speaking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800" dirty="0"/>
              <a:t>Teamwork &amp; Leadership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800" dirty="0"/>
              <a:t>Problem-Solving &amp; Adaptability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800" dirty="0"/>
              <a:t>Resilience &amp; Time Management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800" dirty="0"/>
              <a:t>Financial Planning (Freelancing, Contracts, etc.)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E905AB-5981-26FE-2C2A-9B3F3EABF8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4794" y="0"/>
            <a:ext cx="2097206" cy="209720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1B3724F-A6C1-A2E2-E549-74FFC97C93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556" b="96508" l="10000" r="90000">
                        <a14:foregroundMark x1="51071" y1="83968" x2="51071" y2="83968"/>
                        <a14:foregroundMark x1="42455" y1="82222" x2="60357" y2="89921"/>
                        <a14:foregroundMark x1="35491" y1="91587" x2="40179" y2="88571"/>
                        <a14:foregroundMark x1="40179" y1="88571" x2="61473" y2="92540"/>
                        <a14:foregroundMark x1="61473" y1="92540" x2="38571" y2="94444"/>
                        <a14:foregroundMark x1="38571" y1="94444" x2="35045" y2="90794"/>
                        <a14:foregroundMark x1="35045" y1="90794" x2="35179" y2="90000"/>
                        <a14:foregroundMark x1="49955" y1="96508" x2="49955" y2="96508"/>
                        <a14:foregroundMark x1="34375" y1="24127" x2="43929" y2="26429"/>
                        <a14:foregroundMark x1="43929" y1="26429" x2="35848" y2="31032"/>
                        <a14:foregroundMark x1="35848" y1="31032" x2="34732" y2="25317"/>
                        <a14:foregroundMark x1="52857" y1="9762" x2="64911" y2="13016"/>
                        <a14:foregroundMark x1="64911" y1="13016" x2="55982" y2="15397"/>
                        <a14:foregroundMark x1="55982" y1="15397" x2="51875" y2="12698"/>
                        <a14:foregroundMark x1="51875" y1="12698" x2="50179" y2="23651"/>
                        <a14:foregroundMark x1="50268" y1="34048" x2="64643" y2="38254"/>
                        <a14:foregroundMark x1="64643" y1="38254" x2="59241" y2="41587"/>
                        <a14:foregroundMark x1="59241" y1="41587" x2="51563" y2="40873"/>
                        <a14:foregroundMark x1="51563" y1="40873" x2="51250" y2="34286"/>
                        <a14:foregroundMark x1="49598" y1="50159" x2="36830" y2="50556"/>
                        <a14:foregroundMark x1="36830" y1="50556" x2="43348" y2="58571"/>
                        <a14:foregroundMark x1="43348" y1="58571" x2="50714" y2="57937"/>
                        <a14:foregroundMark x1="50714" y1="57937" x2="49955" y2="49921"/>
                        <a14:foregroundMark x1="49955" y1="49921" x2="49732" y2="49921"/>
                        <a14:foregroundMark x1="49464" y1="5714" x2="49911" y2="15317"/>
                        <a14:foregroundMark x1="48705" y1="5556" x2="48705" y2="12302"/>
                        <a14:foregroundMark x1="33125" y1="24683" x2="31384" y2="31508"/>
                        <a14:foregroundMark x1="31384" y1="31508" x2="34777" y2="35635"/>
                        <a14:foregroundMark x1="34777" y1="35635" x2="45402" y2="37460"/>
                        <a14:foregroundMark x1="45402" y1="37460" x2="48438" y2="32143"/>
                        <a14:foregroundMark x1="48438" y1="32143" x2="34643" y2="24683"/>
                        <a14:foregroundMark x1="34643" y1="24683" x2="32991" y2="24921"/>
                        <a14:foregroundMark x1="51607" y1="48730" x2="51518" y2="77063"/>
                        <a14:foregroundMark x1="49821" y1="56270" x2="49821" y2="79365"/>
                        <a14:foregroundMark x1="50938" y1="19921" x2="59777" y2="18016"/>
                        <a14:foregroundMark x1="59777" y1="18016" x2="53705" y2="13492"/>
                        <a14:foregroundMark x1="53705" y1="13492" x2="51473" y2="19365"/>
                        <a14:foregroundMark x1="51473" y1="19365" x2="51518" y2="19921"/>
                        <a14:backgroundMark x1="17321" y1="30079" x2="17321" y2="30079"/>
                        <a14:backgroundMark x1="5045" y1="6746" x2="15670" y2="11587"/>
                        <a14:backgroundMark x1="15670" y1="11587" x2="22679" y2="39286"/>
                        <a14:backgroundMark x1="22679" y1="39286" x2="22902" y2="75159"/>
                        <a14:backgroundMark x1="22902" y1="75159" x2="13705" y2="73254"/>
                        <a14:backgroundMark x1="13705" y1="73254" x2="13080" y2="7158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29791" y="2625505"/>
            <a:ext cx="7057678" cy="3969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2511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5EE5F63-E3FB-D205-A9EA-B9B76AC3EE77}"/>
              </a:ext>
            </a:extLst>
          </p:cNvPr>
          <p:cNvSpPr txBox="1"/>
          <p:nvPr/>
        </p:nvSpPr>
        <p:spPr>
          <a:xfrm>
            <a:off x="581025" y="581026"/>
            <a:ext cx="9144000" cy="3077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dirty="0"/>
              <a:t>How This Links to Your Plans &amp; Aspirations</a:t>
            </a:r>
          </a:p>
          <a:p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How theatre and media can complement your existing interests.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Case studies:  Young people who have succeeded in these fields.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Entry routes:  Vocational – Entry jobs and roles,  volunteering, university, apprenticeships, work experience.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8192E6-F960-6D74-041C-E3ACD3C695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4794" y="0"/>
            <a:ext cx="2097206" cy="2097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1805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E377288-9E53-7011-8247-4BDCA5A27FD5}"/>
              </a:ext>
            </a:extLst>
          </p:cNvPr>
          <p:cNvSpPr txBox="1"/>
          <p:nvPr/>
        </p:nvSpPr>
        <p:spPr>
          <a:xfrm>
            <a:off x="676746" y="757856"/>
            <a:ext cx="8530627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dirty="0"/>
              <a:t>Entry Routes &amp; Qualifications</a:t>
            </a:r>
          </a:p>
          <a:p>
            <a:endParaRPr lang="en-GB" sz="3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GCSEs &amp; Further Study (College courses, A-levels, BTECs)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University vs Apprenticeships (Pros &amp; Cons)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Work experience, internships, and networking, ‘Entry level’ jobs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Freelance vs Contract Work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1EA225-456C-9727-4F06-7675095E35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4794" y="0"/>
            <a:ext cx="2097206" cy="2097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7467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9394137-F82C-954E-82B5-AFB50BAD74F9}"/>
              </a:ext>
            </a:extLst>
          </p:cNvPr>
          <p:cNvSpPr txBox="1"/>
          <p:nvPr/>
        </p:nvSpPr>
        <p:spPr>
          <a:xfrm>
            <a:off x="208796" y="250547"/>
            <a:ext cx="6097508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/>
              <a:t>Career Planning </a:t>
            </a:r>
            <a:r>
              <a:rPr lang="en-GB" sz="2400" dirty="0" err="1"/>
              <a:t>ActivityTask</a:t>
            </a:r>
            <a:r>
              <a:rPr lang="en-GB" sz="2400" dirty="0"/>
              <a:t>: </a:t>
            </a:r>
          </a:p>
          <a:p>
            <a:endParaRPr lang="en-GB" sz="2400" dirty="0"/>
          </a:p>
          <a:p>
            <a:r>
              <a:rPr lang="en-GB" dirty="0"/>
              <a:t>Choose one career in theatre or media. Research:</a:t>
            </a:r>
          </a:p>
          <a:p>
            <a:r>
              <a:rPr lang="en-GB" dirty="0"/>
              <a:t>What qualifications or experience do you need?</a:t>
            </a:r>
          </a:p>
          <a:p>
            <a:r>
              <a:rPr lang="en-GB" dirty="0"/>
              <a:t>What skills are important?</a:t>
            </a:r>
          </a:p>
          <a:p>
            <a:r>
              <a:rPr lang="en-GB" dirty="0"/>
              <a:t>What is the salary range?</a:t>
            </a:r>
          </a:p>
          <a:p>
            <a:r>
              <a:rPr lang="en-GB" dirty="0"/>
              <a:t>How does it match your interests?</a:t>
            </a:r>
          </a:p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1223933-98F5-D51F-A105-D5809F097D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4794" y="0"/>
            <a:ext cx="2097206" cy="209720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7B892FF-32C7-5908-CCC2-40FA217409F5}"/>
              </a:ext>
            </a:extLst>
          </p:cNvPr>
          <p:cNvSpPr txBox="1"/>
          <p:nvPr/>
        </p:nvSpPr>
        <p:spPr>
          <a:xfrm rot="21331019">
            <a:off x="560089" y="2821802"/>
            <a:ext cx="11071822" cy="2585323"/>
          </a:xfrm>
          <a:prstGeom prst="rect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Runner I Producer I Costume Designer I Audio Engineer Screenwriter I Rigger I Props Manager I Curator I Education Manager I Archivist I Marketing Manager I Digital Librarian I Library Manager I Exhibition Designer I Choreographer  Set Designer Lighting Technician I Stage Manager I Production Manager Rehearsal Director I Front of House Manager  Theatre Director Outdoor Festival Producer I Finance Manager I Marketing Officer Social Media Manager I Content Designer I Account Manager Copywriter I Creative Director I Architectural Designer I Building Technologist  Administrator I Company Manager I Ceramicist Embroiderer I Textile Designer I Pattern Cutter I Jewellery Designer  User Experience (UX) Designer I Graphic Designer Fashion Designer I Multimedia Artist I Web Designer I Animator Illustrator I 3D Printing Technician I App Developer I Cyber Intelligence Officer I E-Learning Developer I Robotics Engineer Head of Culture and Tourism I Event Manager I Royalties Assistant Make Up Artist I Literary Agent</a:t>
            </a:r>
          </a:p>
        </p:txBody>
      </p:sp>
    </p:spTree>
    <p:extLst>
      <p:ext uri="{BB962C8B-B14F-4D97-AF65-F5344CB8AC3E}">
        <p14:creationId xmlns:p14="http://schemas.microsoft.com/office/powerpoint/2010/main" val="1340903270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rogress xmlns="c51e0c16-3c70-4bed-930f-b02839d0dd8b">In Review</Progress>
    <MigrationWizIdPermissionLevels xmlns="c51e0c16-3c70-4bed-930f-b02839d0dd8b" xsi:nil="true"/>
    <Review_x0020_Status xmlns="c51e0c16-3c70-4bed-930f-b02839d0dd8b" xsi:nil="true"/>
    <MigrationWizId xmlns="c51e0c16-3c70-4bed-930f-b02839d0dd8b" xsi:nil="true"/>
    <MigrationWizIdPermissions xmlns="c51e0c16-3c70-4bed-930f-b02839d0dd8b" xsi:nil="true"/>
    <MigrationWizIdDocumentLibraryPermissions xmlns="c51e0c16-3c70-4bed-930f-b02839d0dd8b" xsi:nil="true"/>
    <TaxCatchAll xmlns="5f308053-a768-43f1-bf66-06210bb74c0d" xsi:nil="true"/>
    <Link xmlns="c51e0c16-3c70-4bed-930f-b02839d0dd8b">
      <Url xsi:nil="true"/>
      <Description xsi:nil="true"/>
    </Link>
    <_Flow_SignoffStatus xmlns="c51e0c16-3c70-4bed-930f-b02839d0dd8b" xsi:nil="true"/>
    <lcf76f155ced4ddcb4097134ff3c332f xmlns="c51e0c16-3c70-4bed-930f-b02839d0dd8b">
      <Terms xmlns="http://schemas.microsoft.com/office/infopath/2007/PartnerControls"/>
    </lcf76f155ced4ddcb4097134ff3c332f>
    <MigrationWizIdSecurityGroups xmlns="c51e0c16-3c70-4bed-930f-b02839d0dd8b" xsi:nil="true"/>
    <Modes xmlns="c51e0c16-3c70-4bed-930f-b02839d0dd8b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3B37C370094A947B45A665807D95A87" ma:contentTypeVersion="33" ma:contentTypeDescription="Create a new document." ma:contentTypeScope="" ma:versionID="e81f58c608359e745d252ca715e5d9f4">
  <xsd:schema xmlns:xsd="http://www.w3.org/2001/XMLSchema" xmlns:xs="http://www.w3.org/2001/XMLSchema" xmlns:p="http://schemas.microsoft.com/office/2006/metadata/properties" xmlns:ns1="c51e0c16-3c70-4bed-930f-b02839d0dd8b" xmlns:ns3="5f308053-a768-43f1-bf66-06210bb74c0d" targetNamespace="http://schemas.microsoft.com/office/2006/metadata/properties" ma:root="true" ma:fieldsID="e1a01f29c5ff43f598b60aeb9896ffb7" ns1:_="" ns3:_="">
    <xsd:import namespace="c51e0c16-3c70-4bed-930f-b02839d0dd8b"/>
    <xsd:import namespace="5f308053-a768-43f1-bf66-06210bb74c0d"/>
    <xsd:element name="properties">
      <xsd:complexType>
        <xsd:sequence>
          <xsd:element name="documentManagement">
            <xsd:complexType>
              <xsd:all>
                <xsd:element ref="ns1:Review_x0020_Status" minOccurs="0"/>
                <xsd:element ref="ns1:Link" minOccurs="0"/>
                <xsd:element ref="ns1:_Flow_SignoffStatus" minOccurs="0"/>
                <xsd:element ref="ns1:MigrationWizId" minOccurs="0"/>
                <xsd:element ref="ns1:MigrationWizIdPermissions" minOccurs="0"/>
                <xsd:element ref="ns1:MigrationWizIdPermissionLevels" minOccurs="0"/>
                <xsd:element ref="ns1:MigrationWizIdDocumentLibraryPermissions" minOccurs="0"/>
                <xsd:element ref="ns1:MigrationWizIdSecurityGroups" minOccurs="0"/>
                <xsd:element ref="ns1:MediaServiceMetadata" minOccurs="0"/>
                <xsd:element ref="ns1:MediaServiceFastMetadata" minOccurs="0"/>
                <xsd:element ref="ns1:MediaServiceDateTaken" minOccurs="0"/>
                <xsd:element ref="ns1:MediaServiceAutoKeyPoints" minOccurs="0"/>
                <xsd:element ref="ns1:MediaServiceKeyPoints" minOccurs="0"/>
                <xsd:element ref="ns1:MediaServiceAutoTags" minOccurs="0"/>
                <xsd:element ref="ns1:MediaServiceOCR" minOccurs="0"/>
                <xsd:element ref="ns1:MediaServiceGenerationTime" minOccurs="0"/>
                <xsd:element ref="ns1:MediaServiceEventHashCode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LengthInSeconds" minOccurs="0"/>
                <xsd:element ref="ns1:lcf76f155ced4ddcb4097134ff3c332f" minOccurs="0"/>
                <xsd:element ref="ns3:TaxCatchAll" minOccurs="0"/>
                <xsd:element ref="ns1:MediaServiceObjectDetectorVersions" minOccurs="0"/>
                <xsd:element ref="ns1:Progress" minOccurs="0"/>
                <xsd:element ref="ns1:Modes" minOccurs="0"/>
                <xsd:element ref="ns1:MediaServiceSearchProperties" minOccurs="0"/>
                <xsd:element ref="ns1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1e0c16-3c70-4bed-930f-b02839d0dd8b" elementFormDefault="qualified">
    <xsd:import namespace="http://schemas.microsoft.com/office/2006/documentManagement/types"/>
    <xsd:import namespace="http://schemas.microsoft.com/office/infopath/2007/PartnerControls"/>
    <xsd:element name="Review_x0020_Status" ma:index="0" nillable="true" ma:displayName="Review Status" ma:format="Dropdown" ma:internalName="Review_x0020_Status">
      <xsd:complexType>
        <xsd:complexContent>
          <xsd:extension base="dms:MultiChoiceFillIn">
            <xsd:sequence>
              <xsd:element name="Value" maxOccurs="unbounded" minOccurs="0" nillable="true">
                <xsd:simpleType>
                  <xsd:union memberTypes="dms:Text">
                    <xsd:simpleType>
                      <xsd:restriction base="dms:Choice">
                        <xsd:enumeration value="In Process"/>
                        <xsd:enumeration value="In Review"/>
                        <xsd:enumeration value="Signed Off"/>
                      </xsd:restriction>
                    </xsd:simpleType>
                  </xsd:union>
                </xsd:simpleType>
              </xsd:element>
            </xsd:sequence>
          </xsd:extension>
        </xsd:complexContent>
      </xsd:complexType>
    </xsd:element>
    <xsd:element name="Link" ma:index="4" nillable="true" ma:displayName="Link" ma:format="Hyperlink" ma:internalName="Link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Flow_SignoffStatus" ma:index="5" nillable="true" ma:displayName="Sign-off status" ma:hidden="true" ma:internalName="Sign_x002d_off_x0020_status" ma:readOnly="false">
      <xsd:simpleType>
        <xsd:restriction base="dms:Text"/>
      </xsd:simpleType>
    </xsd:element>
    <xsd:element name="MigrationWizId" ma:index="8" nillable="true" ma:displayName="MigrationWizId" ma:hidden="true" ma:internalName="MigrationWizId" ma:readOnly="false">
      <xsd:simpleType>
        <xsd:restriction base="dms:Text"/>
      </xsd:simpleType>
    </xsd:element>
    <xsd:element name="MigrationWizIdPermissions" ma:index="9" nillable="true" ma:displayName="MigrationWizIdPermissions" ma:hidden="true" ma:internalName="MigrationWizIdPermissions" ma:readOnly="false">
      <xsd:simpleType>
        <xsd:restriction base="dms:Text"/>
      </xsd:simpleType>
    </xsd:element>
    <xsd:element name="MigrationWizIdPermissionLevels" ma:index="10" nillable="true" ma:displayName="MigrationWizIdPermissionLevels" ma:hidden="true" ma:internalName="MigrationWizIdPermissionLevels" ma:readOnly="false">
      <xsd:simpleType>
        <xsd:restriction base="dms:Text"/>
      </xsd:simpleType>
    </xsd:element>
    <xsd:element name="MigrationWizIdDocumentLibraryPermissions" ma:index="11" nillable="true" ma:displayName="MigrationWizIdDocumentLibraryPermissions" ma:hidden="true" ma:internalName="MigrationWizIdDocumentLibraryPermissions" ma:readOnly="false">
      <xsd:simpleType>
        <xsd:restriction base="dms:Text"/>
      </xsd:simpleType>
    </xsd:element>
    <xsd:element name="MigrationWizIdSecurityGroups" ma:index="12" nillable="true" ma:displayName="MigrationWizIdSecurityGroups" ma:hidden="true" ma:internalName="MigrationWizIdSecurityGroups" ma:readOnly="false">
      <xsd:simpleType>
        <xsd:restriction base="dms:Text"/>
      </xsd:simpleType>
    </xsd:element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true">
      <xsd:simpleType>
        <xsd:restriction base="dms:Note"/>
      </xsd:simpleType>
    </xsd:element>
    <xsd:element name="MediaServiceAutoTags" ma:index="18" nillable="true" ma:displayName="Tags" ma:hidden="true" ma:internalName="MediaServiceAutoTags" ma:readOnly="true">
      <xsd:simpleType>
        <xsd:restriction base="dms:Text"/>
      </xsd:simpleType>
    </xsd:element>
    <xsd:element name="MediaServiceOCR" ma:index="19" nillable="true" ma:displayName="Extracted Text" ma:hidden="true" ma:internalName="MediaServiceOCR" ma:readOnly="true">
      <xsd:simpleType>
        <xsd:restriction base="dms:Note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2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6" nillable="true" ma:displayName="Length (seconds)" ma:hidden="true" ma:internalName="MediaLengthInSeconds" ma:readOnly="true">
      <xsd:simpleType>
        <xsd:restriction base="dms:Unknown"/>
      </xsd:simpleType>
    </xsd:element>
    <xsd:element name="lcf76f155ced4ddcb4097134ff3c332f" ma:index="28" nillable="true" ma:taxonomy="true" ma:internalName="lcf76f155ced4ddcb4097134ff3c332f" ma:taxonomyFieldName="MediaServiceImageTags" ma:displayName="Image Tags" ma:readOnly="false" ma:fieldId="{5cf76f15-5ced-4ddc-b409-7134ff3c332f}" ma:taxonomyMulti="true" ma:sspId="34afddb5-dc7d-4a25-90c0-e68c37b0a60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3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Progress" ma:index="33" nillable="true" ma:displayName="Progress" ma:default="In Review" ma:description="Where is this document in process" ma:format="Dropdown" ma:internalName="Progress">
      <xsd:simpleType>
        <xsd:restriction base="dms:Choice">
          <xsd:enumeration value="In Review"/>
          <xsd:enumeration value="With TVCA Comm"/>
          <xsd:enumeration value="Live on Website"/>
          <xsd:enumeration value="Archived"/>
        </xsd:restriction>
      </xsd:simpleType>
    </xsd:element>
    <xsd:element name="Modes" ma:index="34" nillable="true" ma:displayName="Modes" ma:description="Which modes does this scheme include" ma:format="Dropdown" ma:internalName="Modes">
      <xsd:simpleType>
        <xsd:restriction base="dms:Text">
          <xsd:maxLength value="255"/>
        </xsd:restriction>
      </xsd:simpleType>
    </xsd:element>
    <xsd:element name="MediaServiceSearchProperties" ma:index="3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3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308053-a768-43f1-bf66-06210bb74c0d" elementFormDefault="qualified">
    <xsd:import namespace="http://schemas.microsoft.com/office/2006/documentManagement/types"/>
    <xsd:import namespace="http://schemas.microsoft.com/office/infopath/2007/PartnerControls"/>
    <xsd:element name="SharedWithUsers" ma:index="23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Shared With Details" ma:hidden="true" ma:internalName="SharedWithDetails" ma:readOnly="true">
      <xsd:simpleType>
        <xsd:restriction base="dms:Note"/>
      </xsd:simpleType>
    </xsd:element>
    <xsd:element name="TaxCatchAll" ma:index="29" nillable="true" ma:displayName="Taxonomy Catch All Column" ma:hidden="true" ma:list="{43247f23-7141-4778-a08d-7843529ef0d0}" ma:internalName="TaxCatchAll" ma:readOnly="false" ma:showField="CatchAllData" ma:web="5f308053-a768-43f1-bf66-06210bb74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1C550CD-8D69-4DF3-8E0F-F2FE328BA5CE}">
  <ds:schemaRefs>
    <ds:schemaRef ds:uri="http://schemas.microsoft.com/office/2006/metadata/properties"/>
    <ds:schemaRef ds:uri="http://schemas.microsoft.com/office/infopath/2007/PartnerControls"/>
    <ds:schemaRef ds:uri="c51e0c16-3c70-4bed-930f-b02839d0dd8b"/>
    <ds:schemaRef ds:uri="5f308053-a768-43f1-bf66-06210bb74c0d"/>
  </ds:schemaRefs>
</ds:datastoreItem>
</file>

<file path=customXml/itemProps2.xml><?xml version="1.0" encoding="utf-8"?>
<ds:datastoreItem xmlns:ds="http://schemas.openxmlformats.org/officeDocument/2006/customXml" ds:itemID="{54E52106-F970-4CCC-95EE-22061C771A6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1e0c16-3c70-4bed-930f-b02839d0dd8b"/>
    <ds:schemaRef ds:uri="5f308053-a768-43f1-bf66-06210bb74c0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5EB91A2-284A-44F7-AAAB-9ACACD0769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TM10001114[[fn=Gallery]]</Template>
  <TotalTime>122</TotalTime>
  <Words>797</Words>
  <Application>Microsoft Office PowerPoint</Application>
  <PresentationFormat>Widescreen</PresentationFormat>
  <Paragraphs>130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Aptos</vt:lpstr>
      <vt:lpstr>Arial</vt:lpstr>
      <vt:lpstr>Gill Sans MT</vt:lpstr>
      <vt:lpstr>Inter</vt:lpstr>
      <vt:lpstr>Times New Roman</vt:lpstr>
      <vt:lpstr>Gallery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Michael Stockwell</dc:creator>
  <cp:lastModifiedBy>Suzanne Strathern</cp:lastModifiedBy>
  <cp:revision>2</cp:revision>
  <dcterms:created xsi:type="dcterms:W3CDTF">2025-03-27T08:42:33Z</dcterms:created>
  <dcterms:modified xsi:type="dcterms:W3CDTF">2025-04-28T11:19:22Z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0x010100A3B37C370094A947B45A665807D95A87</vt:lpwstr>
  </property>
  <property fmtid="{D5CDD505-2E9C-101B-9397-08002B2CF9AE}" pid="3" name="MediaServiceImageTags">
    <vt:lpwstr/>
  </property>
</Properties>
</file>