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7" r:id="rId5"/>
    <p:sldId id="260" r:id="rId6"/>
    <p:sldId id="259" r:id="rId7"/>
    <p:sldId id="267" r:id="rId8"/>
    <p:sldId id="266" r:id="rId9"/>
    <p:sldId id="261" r:id="rId10"/>
    <p:sldId id="262" r:id="rId11"/>
    <p:sldId id="263" r:id="rId12"/>
    <p:sldId id="264" r:id="rId13"/>
    <p:sldId id="265" r:id="rId14"/>
    <p:sldId id="268" r:id="rId15"/>
    <p:sldId id="28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1A1C"/>
    <a:srgbClr val="54BDF7"/>
    <a:srgbClr val="175C82"/>
    <a:srgbClr val="D0D1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599CC7-4204-4219-9CC0-DD3218ADBABB}" v="5" dt="2025-08-12T10:10:07.1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zanne Strathern" userId="S::suzanne.strathern@teesvalley-ca.gov.uk::76213b13-8a7d-4f8b-83fb-91be79e57b57" providerId="AD" clId="Web-{BC406837-4348-4FEE-800B-5324094D01C6}"/>
    <pc:docChg chg="modSld">
      <pc:chgData name="Suzanne Strathern" userId="S::suzanne.strathern@teesvalley-ca.gov.uk::76213b13-8a7d-4f8b-83fb-91be79e57b57" providerId="AD" clId="Web-{BC406837-4348-4FEE-800B-5324094D01C6}" dt="2025-08-08T13:33:42.917" v="50" actId="20577"/>
      <pc:docMkLst>
        <pc:docMk/>
      </pc:docMkLst>
      <pc:sldChg chg="modSp">
        <pc:chgData name="Suzanne Strathern" userId="S::suzanne.strathern@teesvalley-ca.gov.uk::76213b13-8a7d-4f8b-83fb-91be79e57b57" providerId="AD" clId="Web-{BC406837-4348-4FEE-800B-5324094D01C6}" dt="2025-08-08T13:33:42.917" v="50" actId="20577"/>
        <pc:sldMkLst>
          <pc:docMk/>
          <pc:sldMk cId="1616277581" sldId="261"/>
        </pc:sldMkLst>
        <pc:spChg chg="mod">
          <ac:chgData name="Suzanne Strathern" userId="S::suzanne.strathern@teesvalley-ca.gov.uk::76213b13-8a7d-4f8b-83fb-91be79e57b57" providerId="AD" clId="Web-{BC406837-4348-4FEE-800B-5324094D01C6}" dt="2025-08-08T13:33:42.917" v="50" actId="20577"/>
          <ac:spMkLst>
            <pc:docMk/>
            <pc:sldMk cId="1616277581" sldId="261"/>
            <ac:spMk id="7" creationId="{09864CC3-098F-A013-8FBD-E30FA3C6E333}"/>
          </ac:spMkLst>
        </pc:spChg>
      </pc:sldChg>
      <pc:sldChg chg="modSp">
        <pc:chgData name="Suzanne Strathern" userId="S::suzanne.strathern@teesvalley-ca.gov.uk::76213b13-8a7d-4f8b-83fb-91be79e57b57" providerId="AD" clId="Web-{BC406837-4348-4FEE-800B-5324094D01C6}" dt="2025-08-08T13:33:13.025" v="47" actId="20577"/>
        <pc:sldMkLst>
          <pc:docMk/>
          <pc:sldMk cId="1364415799" sldId="268"/>
        </pc:sldMkLst>
        <pc:spChg chg="mod">
          <ac:chgData name="Suzanne Strathern" userId="S::suzanne.strathern@teesvalley-ca.gov.uk::76213b13-8a7d-4f8b-83fb-91be79e57b57" providerId="AD" clId="Web-{BC406837-4348-4FEE-800B-5324094D01C6}" dt="2025-08-08T13:33:13.025" v="47" actId="20577"/>
          <ac:spMkLst>
            <pc:docMk/>
            <pc:sldMk cId="1364415799" sldId="268"/>
            <ac:spMk id="3" creationId="{B1DF5596-9044-22E4-5067-5B9FB8BB05B0}"/>
          </ac:spMkLst>
        </pc:spChg>
      </pc:sldChg>
    </pc:docChg>
  </pc:docChgLst>
  <pc:docChgLst>
    <pc:chgData name="Kian Hoggarth" userId="e7fb141c-fe10-439f-8183-f0de9adebd8e" providerId="ADAL" clId="{1B599CC7-4204-4219-9CC0-DD3218ADBABB}"/>
    <pc:docChg chg="modSld">
      <pc:chgData name="Kian Hoggarth" userId="e7fb141c-fe10-439f-8183-f0de9adebd8e" providerId="ADAL" clId="{1B599CC7-4204-4219-9CC0-DD3218ADBABB}" dt="2025-08-12T10:10:08.962" v="4" actId="207"/>
      <pc:docMkLst>
        <pc:docMk/>
      </pc:docMkLst>
      <pc:sldChg chg="modSp mod">
        <pc:chgData name="Kian Hoggarth" userId="e7fb141c-fe10-439f-8183-f0de9adebd8e" providerId="ADAL" clId="{1B599CC7-4204-4219-9CC0-DD3218ADBABB}" dt="2025-08-12T10:10:08.962" v="4" actId="207"/>
        <pc:sldMkLst>
          <pc:docMk/>
          <pc:sldMk cId="1364415799" sldId="268"/>
        </pc:sldMkLst>
        <pc:spChg chg="mod">
          <ac:chgData name="Kian Hoggarth" userId="e7fb141c-fe10-439f-8183-f0de9adebd8e" providerId="ADAL" clId="{1B599CC7-4204-4219-9CC0-DD3218ADBABB}" dt="2025-08-12T10:10:08.962" v="4" actId="207"/>
          <ac:spMkLst>
            <pc:docMk/>
            <pc:sldMk cId="1364415799" sldId="268"/>
            <ac:spMk id="3" creationId="{B1DF5596-9044-22E4-5067-5B9FB8BB05B0}"/>
          </ac:spMkLst>
        </pc:spChg>
      </pc:sldChg>
    </pc:docChg>
  </pc:docChgLst>
  <pc:docChgLst>
    <pc:chgData name="Emma Morris" userId="70c6f1a6-3d9c-40dc-abd7-ac4fa70f9b1e" providerId="ADAL" clId="{C8E164B2-7113-B041-AA6D-F4E0E2B02517}"/>
    <pc:docChg chg="undo custSel addSld modSld modMainMaster">
      <pc:chgData name="Emma Morris" userId="70c6f1a6-3d9c-40dc-abd7-ac4fa70f9b1e" providerId="ADAL" clId="{C8E164B2-7113-B041-AA6D-F4E0E2B02517}" dt="2025-06-27T12:58:36.723" v="308" actId="2711"/>
      <pc:docMkLst>
        <pc:docMk/>
      </pc:docMkLst>
      <pc:sldChg chg="addSp delSp modSp mod chgLayout">
        <pc:chgData name="Emma Morris" userId="70c6f1a6-3d9c-40dc-abd7-ac4fa70f9b1e" providerId="ADAL" clId="{C8E164B2-7113-B041-AA6D-F4E0E2B02517}" dt="2025-06-25T13:19:07.495" v="279"/>
        <pc:sldMkLst>
          <pc:docMk/>
          <pc:sldMk cId="1901457576" sldId="257"/>
        </pc:sldMkLst>
      </pc:sldChg>
      <pc:sldChg chg="addSp delSp modSp mod chgLayout">
        <pc:chgData name="Emma Morris" userId="70c6f1a6-3d9c-40dc-abd7-ac4fa70f9b1e" providerId="ADAL" clId="{C8E164B2-7113-B041-AA6D-F4E0E2B02517}" dt="2025-06-25T13:19:20.972" v="285"/>
        <pc:sldMkLst>
          <pc:docMk/>
          <pc:sldMk cId="3750170386" sldId="259"/>
        </pc:sldMkLst>
      </pc:sldChg>
      <pc:sldChg chg="addSp delSp modSp mod modClrScheme chgLayout">
        <pc:chgData name="Emma Morris" userId="70c6f1a6-3d9c-40dc-abd7-ac4fa70f9b1e" providerId="ADAL" clId="{C8E164B2-7113-B041-AA6D-F4E0E2B02517}" dt="2025-06-25T13:19:18.294" v="283"/>
        <pc:sldMkLst>
          <pc:docMk/>
          <pc:sldMk cId="939546604" sldId="260"/>
        </pc:sldMkLst>
      </pc:sldChg>
      <pc:sldChg chg="addSp delSp modSp mod chgLayout">
        <pc:chgData name="Emma Morris" userId="70c6f1a6-3d9c-40dc-abd7-ac4fa70f9b1e" providerId="ADAL" clId="{C8E164B2-7113-B041-AA6D-F4E0E2B02517}" dt="2025-06-27T12:58:11.994" v="305" actId="27636"/>
        <pc:sldMkLst>
          <pc:docMk/>
          <pc:sldMk cId="1616277581" sldId="261"/>
        </pc:sldMkLst>
      </pc:sldChg>
      <pc:sldChg chg="addSp delSp modSp mod modClrScheme chgLayout">
        <pc:chgData name="Emma Morris" userId="70c6f1a6-3d9c-40dc-abd7-ac4fa70f9b1e" providerId="ADAL" clId="{C8E164B2-7113-B041-AA6D-F4E0E2B02517}" dt="2025-06-27T12:58:21.306" v="306" actId="2711"/>
        <pc:sldMkLst>
          <pc:docMk/>
          <pc:sldMk cId="1333651782" sldId="262"/>
        </pc:sldMkLst>
      </pc:sldChg>
      <pc:sldChg chg="addSp delSp modSp mod modClrScheme chgLayout">
        <pc:chgData name="Emma Morris" userId="70c6f1a6-3d9c-40dc-abd7-ac4fa70f9b1e" providerId="ADAL" clId="{C8E164B2-7113-B041-AA6D-F4E0E2B02517}" dt="2025-06-25T13:19:34.223" v="295"/>
        <pc:sldMkLst>
          <pc:docMk/>
          <pc:sldMk cId="105369006" sldId="263"/>
        </pc:sldMkLst>
      </pc:sldChg>
      <pc:sldChg chg="addSp delSp modSp mod modClrScheme chgLayout">
        <pc:chgData name="Emma Morris" userId="70c6f1a6-3d9c-40dc-abd7-ac4fa70f9b1e" providerId="ADAL" clId="{C8E164B2-7113-B041-AA6D-F4E0E2B02517}" dt="2025-06-27T12:58:29.054" v="307" actId="2711"/>
        <pc:sldMkLst>
          <pc:docMk/>
          <pc:sldMk cId="1324193698" sldId="264"/>
        </pc:sldMkLst>
      </pc:sldChg>
      <pc:sldChg chg="addSp delSp modSp mod modClrScheme chgLayout">
        <pc:chgData name="Emma Morris" userId="70c6f1a6-3d9c-40dc-abd7-ac4fa70f9b1e" providerId="ADAL" clId="{C8E164B2-7113-B041-AA6D-F4E0E2B02517}" dt="2025-06-27T12:58:36.723" v="308" actId="2711"/>
        <pc:sldMkLst>
          <pc:docMk/>
          <pc:sldMk cId="2843606922" sldId="265"/>
        </pc:sldMkLst>
      </pc:sldChg>
      <pc:sldChg chg="addSp delSp modSp mod modClrScheme chgLayout">
        <pc:chgData name="Emma Morris" userId="70c6f1a6-3d9c-40dc-abd7-ac4fa70f9b1e" providerId="ADAL" clId="{C8E164B2-7113-B041-AA6D-F4E0E2B02517}" dt="2025-06-25T13:19:25.854" v="289"/>
        <pc:sldMkLst>
          <pc:docMk/>
          <pc:sldMk cId="1988688377" sldId="266"/>
        </pc:sldMkLst>
      </pc:sldChg>
      <pc:sldChg chg="addSp delSp modSp mod chgLayout">
        <pc:chgData name="Emma Morris" userId="70c6f1a6-3d9c-40dc-abd7-ac4fa70f9b1e" providerId="ADAL" clId="{C8E164B2-7113-B041-AA6D-F4E0E2B02517}" dt="2025-06-25T13:19:23.424" v="287"/>
        <pc:sldMkLst>
          <pc:docMk/>
          <pc:sldMk cId="2043410730" sldId="267"/>
        </pc:sldMkLst>
      </pc:sldChg>
      <pc:sldChg chg="addSp delSp modSp mod modClrScheme chgLayout">
        <pc:chgData name="Emma Morris" userId="70c6f1a6-3d9c-40dc-abd7-ac4fa70f9b1e" providerId="ADAL" clId="{C8E164B2-7113-B041-AA6D-F4E0E2B02517}" dt="2025-06-25T13:19:42.863" v="301"/>
        <pc:sldMkLst>
          <pc:docMk/>
          <pc:sldMk cId="1364415799" sldId="268"/>
        </pc:sldMkLst>
      </pc:sldChg>
      <pc:sldChg chg="addSp delSp modSp add mod">
        <pc:chgData name="Emma Morris" userId="70c6f1a6-3d9c-40dc-abd7-ac4fa70f9b1e" providerId="ADAL" clId="{C8E164B2-7113-B041-AA6D-F4E0E2B02517}" dt="2025-06-25T13:19:47.804" v="303"/>
        <pc:sldMkLst>
          <pc:docMk/>
          <pc:sldMk cId="0" sldId="282"/>
        </pc:sldMkLst>
      </pc:sldChg>
      <pc:sldMasterChg chg="modSldLayout">
        <pc:chgData name="Emma Morris" userId="70c6f1a6-3d9c-40dc-abd7-ac4fa70f9b1e" providerId="ADAL" clId="{C8E164B2-7113-B041-AA6D-F4E0E2B02517}" dt="2025-06-19T12:26:52.447" v="63" actId="478"/>
        <pc:sldMasterMkLst>
          <pc:docMk/>
          <pc:sldMasterMk cId="864434371" sldId="2147483648"/>
        </pc:sldMasterMkLst>
        <pc:sldLayoutChg chg="delSp mod">
          <pc:chgData name="Emma Morris" userId="70c6f1a6-3d9c-40dc-abd7-ac4fa70f9b1e" providerId="ADAL" clId="{C8E164B2-7113-B041-AA6D-F4E0E2B02517}" dt="2025-06-19T12:26:52.447" v="63" actId="478"/>
          <pc:sldLayoutMkLst>
            <pc:docMk/>
            <pc:sldMasterMk cId="864434371" sldId="2147483648"/>
            <pc:sldLayoutMk cId="3916605624" sldId="2147483672"/>
          </pc:sldLayoutMkLst>
        </pc:sldLayoutChg>
      </pc:sldMasterChg>
    </pc:docChg>
  </pc:docChgLst>
  <pc:docChgLst>
    <pc:chgData name="Suzanne Strathern" userId="S::suzanne.strathern@teesvalley-ca.gov.uk::76213b13-8a7d-4f8b-83fb-91be79e57b57" providerId="AD" clId="Web-{CE595CB7-EAA3-B9F1-BC21-1841B0A23084}"/>
    <pc:docChg chg="modSld">
      <pc:chgData name="Suzanne Strathern" userId="S::suzanne.strathern@teesvalley-ca.gov.uk::76213b13-8a7d-4f8b-83fb-91be79e57b57" providerId="AD" clId="Web-{CE595CB7-EAA3-B9F1-BC21-1841B0A23084}" dt="2025-06-27T10:25:45.232" v="0"/>
      <pc:docMkLst>
        <pc:docMk/>
      </pc:docMkLst>
      <pc:sldChg chg="addSp delSp modSp">
        <pc:chgData name="Suzanne Strathern" userId="S::suzanne.strathern@teesvalley-ca.gov.uk::76213b13-8a7d-4f8b-83fb-91be79e57b57" providerId="AD" clId="Web-{CE595CB7-EAA3-B9F1-BC21-1841B0A23084}" dt="2025-06-27T10:25:45.232" v="0"/>
        <pc:sldMkLst>
          <pc:docMk/>
          <pc:sldMk cId="1901457576" sldId="257"/>
        </pc:sldMkLst>
      </pc:sldChg>
    </pc:docChg>
  </pc:docChgLst>
  <pc:docChgLst>
    <pc:chgData name="Suzanne Strathern" userId="76213b13-8a7d-4f8b-83fb-91be79e57b57" providerId="ADAL" clId="{1D8FB053-4145-40D6-B960-FD15618F4863}"/>
    <pc:docChg chg="custSel modSld">
      <pc:chgData name="Suzanne Strathern" userId="76213b13-8a7d-4f8b-83fb-91be79e57b57" providerId="ADAL" clId="{1D8FB053-4145-40D6-B960-FD15618F4863}" dt="2025-04-07T10:02:48.350" v="121" actId="255"/>
      <pc:docMkLst>
        <pc:docMk/>
      </pc:docMkLst>
      <pc:sldChg chg="modSp mod">
        <pc:chgData name="Suzanne Strathern" userId="76213b13-8a7d-4f8b-83fb-91be79e57b57" providerId="ADAL" clId="{1D8FB053-4145-40D6-B960-FD15618F4863}" dt="2025-04-07T10:02:48.350" v="121" actId="255"/>
        <pc:sldMkLst>
          <pc:docMk/>
          <pc:sldMk cId="1364415799" sldId="268"/>
        </pc:sldMkLst>
      </pc:sldChg>
    </pc:docChg>
  </pc:docChgLst>
  <pc:docChgLst>
    <pc:chgData name="Suzanne Strathern" userId="S::suzanne.strathern@teesvalley-ca.gov.uk::76213b13-8a7d-4f8b-83fb-91be79e57b57" providerId="AD" clId="Web-{71A9AC9A-E1B2-429A-9654-2BFB419D7A5A}"/>
    <pc:docChg chg="modSld">
      <pc:chgData name="Suzanne Strathern" userId="S::suzanne.strathern@teesvalley-ca.gov.uk::76213b13-8a7d-4f8b-83fb-91be79e57b57" providerId="AD" clId="Web-{71A9AC9A-E1B2-429A-9654-2BFB419D7A5A}" dt="2025-06-27T10:42:54.294" v="0"/>
      <pc:docMkLst>
        <pc:docMk/>
      </pc:docMkLst>
      <pc:sldChg chg="delSp">
        <pc:chgData name="Suzanne Strathern" userId="S::suzanne.strathern@teesvalley-ca.gov.uk::76213b13-8a7d-4f8b-83fb-91be79e57b57" providerId="AD" clId="Web-{71A9AC9A-E1B2-429A-9654-2BFB419D7A5A}" dt="2025-06-27T10:42:54.294" v="0"/>
        <pc:sldMkLst>
          <pc:docMk/>
          <pc:sldMk cId="1901457576" sldId="25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6F4B836-33DC-02B8-44B6-9F882CBD032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B4D241-FA61-3B49-2530-068F598C1E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01EE10-94EC-4CFD-B37C-B24F5554A465}" type="datetimeFigureOut">
              <a:rPr lang="en-GB" smtClean="0"/>
              <a:t>12/08/2025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2807CF-55D2-0C8D-F0B6-C956BC760C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91DAD3-1C05-5528-89F0-3E73DC207F0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D0143E-BDCD-4AF7-886C-1908C16ADC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8928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C6DF3E-67E5-AF46-A64E-8E6F44BB3343}" type="datetimeFigureOut">
              <a:rPr lang="en-US" smtClean="0"/>
              <a:t>8/12/2025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1E68B6-70F9-1741-AA7C-484697655D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8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Bef>
                <a:spcPts val="800"/>
              </a:spcBef>
              <a:spcAft>
                <a:spcPts val="400"/>
              </a:spcAft>
            </a:pPr>
            <a:r>
              <a:rPr lang="en-GB" sz="1800" b="1" kern="100">
                <a:solidFill>
                  <a:srgbClr val="2F549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Lesson Outline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1800" i="1" kern="0"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rPr>
              <a:t>Introduction to Software Development in Game Development (10 minutes)</a:t>
            </a:r>
            <a:endParaRPr lang="en-GB" sz="18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 mt"/>
              <a:buChar char="•"/>
            </a:pPr>
            <a:r>
              <a:rPr lang="en-GB" sz="1800" kern="0"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rPr>
              <a:t>Explain that software development methodologies are crucial in game development, where projects can be:</a:t>
            </a:r>
            <a:endParaRPr lang="en-GB" sz="18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 mt"/>
              <a:buChar char="•"/>
            </a:pPr>
            <a:r>
              <a:rPr lang="en-GB" sz="1800" kern="0"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rPr>
              <a:t>Large-scale (AAA games) or small indie projects.</a:t>
            </a:r>
            <a:endParaRPr lang="en-GB" sz="18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 mt"/>
              <a:buChar char="•"/>
            </a:pPr>
            <a:r>
              <a:rPr lang="en-GB" sz="1800" kern="0"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rPr>
              <a:t>Require strict deadlines (publisher-driven) or allow flexibility.</a:t>
            </a:r>
            <a:endParaRPr lang="en-GB" sz="18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 mt"/>
              <a:buChar char="•"/>
            </a:pPr>
            <a:r>
              <a:rPr lang="en-GB" sz="1800" kern="0"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rPr>
              <a:t>Need fast iteration (prototypes) or structured planning (final production).</a:t>
            </a:r>
            <a:endParaRPr lang="en-GB" sz="18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 mt"/>
              <a:buChar char="•"/>
            </a:pPr>
            <a:r>
              <a:rPr lang="en-GB" sz="1800" kern="0"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rPr>
              <a:t>Introduce Double Eleven as a UK-based studio that works on ports, remasters, and original games.</a:t>
            </a:r>
            <a:endParaRPr lang="en-GB" sz="18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Arial mt"/>
              <a:buChar char="•"/>
            </a:pPr>
            <a:r>
              <a:rPr lang="en-GB" sz="1800" kern="0"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rPr>
              <a:t>Highlight that they use both Agile and Waterfall, depending on the project.</a:t>
            </a:r>
            <a:endParaRPr lang="en-GB" sz="18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E68B6-70F9-1741-AA7C-484697655DD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7760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" name="Google Shape;32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Give a brief insight into Double Eleven, weblink is shown at the bottom of the page to show the students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E68B6-70F9-1741-AA7C-484697655DD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963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Celebrate the success of the company and discuss their values with the students, why are they the company is successful and how important are the values? </a:t>
            </a:r>
          </a:p>
          <a:p>
            <a:r>
              <a:rPr lang="en-GB"/>
              <a:t>Can the students evidence their own values, can they produce three important values they feel they have that employers may look for.</a:t>
            </a:r>
          </a:p>
          <a:p>
            <a:r>
              <a:rPr lang="en-GB"/>
              <a:t>Again, the weblink is added to look at the company further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E68B6-70F9-1741-AA7C-484697655DD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864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0"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rPr>
              <a:t>(25 minutes)</a:t>
            </a:r>
            <a:br>
              <a:rPr lang="en-GB" sz="1200" kern="0"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1800" kern="0"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rPr>
              <a:t>Each group will create a detailed project timeline outlining their approach for each stage. They will divide the work into phases and assign milestones to help visualize how Waterfall methodology would work in this scenario.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kern="0">
              <a:effectLst/>
              <a:latin typeface="Arial m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1800" kern="0"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rPr>
              <a:t>Discussion (10 minutes):</a:t>
            </a:r>
            <a:endParaRPr lang="en-GB" sz="18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1800" kern="0"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rPr>
              <a:t>Once the groups finish, each group will present their timelines to the class. </a:t>
            </a:r>
            <a:endParaRPr lang="en-GB" sz="18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1800" kern="0"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rPr>
              <a:t>Discuss the key steps and why Waterfall is suited for this type of project, focusing on the need for clear milestones, fixed requirements, and a structured development process.</a:t>
            </a:r>
            <a:endParaRPr lang="en-GB" sz="18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E68B6-70F9-1741-AA7C-484697655DD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087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B1C741-0AD3-3463-D883-7917199CC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F6445F-88CF-BF7B-719E-5309EAF2FA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002162-71C8-A955-1C3F-6F7243163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9FA5EA-A6C4-FDB6-AEB8-40C959BEB3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E68B6-70F9-1741-AA7C-484697655DD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2913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29E71B-C6FE-D4B0-573F-D1575DB581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CADCB0-457C-B62B-486D-11A659725D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04733E7-147A-239A-FE9D-2B3A90B2A2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/>
              <a:t>20mins</a:t>
            </a:r>
          </a:p>
          <a:p>
            <a:pPr marL="342900" lvl="0" indent="-342900">
              <a:lnSpc>
                <a:spcPct val="150000"/>
              </a:lnSpc>
              <a:buFont typeface="Arial mt"/>
              <a:buChar char="•"/>
            </a:pPr>
            <a:r>
              <a:rPr lang="en-GB" sz="1100" kern="0"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rPr>
              <a:t>Students should focus on core functionality (e.g., how the player interacts with the screen, where skills are shown, and how the player upgrades them).</a:t>
            </a:r>
            <a:endParaRPr lang="en-GB" sz="12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Arial mt"/>
              <a:buChar char="•"/>
            </a:pPr>
            <a:r>
              <a:rPr lang="en-GB" sz="1100" kern="0"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rPr>
              <a:t>They should create a sketch of the screen and write a user story for it, such as:</a:t>
            </a:r>
            <a:endParaRPr lang="en-GB" sz="12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1100" kern="0"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rPr>
              <a:t>As a player, I want to see a progress bar for my character’s skill development so I can track my performance in real-time.</a:t>
            </a:r>
            <a:endParaRPr lang="en-GB" sz="12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50000"/>
              </a:lnSpc>
              <a:spcAft>
                <a:spcPts val="800"/>
              </a:spcAft>
              <a:buFont typeface="Courier New" panose="02070309020205020404" pitchFamily="49" charset="0"/>
              <a:buChar char="o"/>
            </a:pPr>
            <a:r>
              <a:rPr lang="en-GB" sz="1100" kern="0"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rPr>
              <a:t>This mimics how Agile would iterate upon features in a game and is an easy way to visualize and test ideas quickly.</a:t>
            </a:r>
            <a:endParaRPr lang="en-GB" sz="12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D3016F-B66D-809D-E829-C9CEA47582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E68B6-70F9-1741-AA7C-484697655DD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3557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19F14-7BF7-5FA7-8098-3D4677392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5323F4-136A-272F-7FAC-D4DDE20586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8EF519-041D-532F-BD17-9A466DA074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kern="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5mins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1200" kern="0"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rPr>
              <a:t>Answer any student questions.</a:t>
            </a:r>
            <a:endParaRPr lang="en-GB" sz="12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454DE-3F98-0016-B913-B4BEB2A808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E68B6-70F9-1741-AA7C-484697655DD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361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7814D-B48C-BD26-B5F4-8F5111E23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3A7315-C43C-EBBB-2E52-87D29866CC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9E8663-8B96-6143-0659-77EC1120C7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kern="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5mins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1200" kern="0"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rPr>
              <a:t>Answer any student questions.</a:t>
            </a:r>
            <a:endParaRPr lang="en-GB" sz="12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B48C0B-79A4-541B-10EC-E43641877C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E68B6-70F9-1741-AA7C-484697655DD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573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BE09A-FD65-FDE0-E2AF-496F651C9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79B5C8-236E-075F-C502-20C60569A1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A30798-F3F7-E804-EA2B-34FB5E61CA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kern="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Discuss the weblinks and explain how the students can use them further research Careers in Tees Valley and the Digital Sector</a:t>
            </a:r>
            <a:endParaRPr lang="en-GB" sz="1200" kern="1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0969B2-8FA4-0B75-E6D1-02F3AB19E6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1E68B6-70F9-1741-AA7C-484697655DD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1754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Blan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>
            <a:extLst>
              <a:ext uri="{FF2B5EF4-FFF2-40B4-BE49-F238E27FC236}">
                <a16:creationId xmlns:a16="http://schemas.microsoft.com/office/drawing/2014/main" id="{CA983368-791D-BC47-4FCE-93DCABC799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8" y="1947741"/>
            <a:ext cx="4329967" cy="1961651"/>
          </a:xfrm>
          <a:prstGeom prst="rect">
            <a:avLst/>
          </a:prstGeom>
        </p:spPr>
        <p:txBody>
          <a:bodyPr/>
          <a:lstStyle>
            <a:lvl1pPr>
              <a:defRPr sz="4400" b="0" i="0">
                <a:solidFill>
                  <a:schemeClr val="bg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presentation title</a:t>
            </a:r>
            <a:endParaRPr lang="en-US"/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CD7B4470-F057-577C-08F8-270EC8E7C9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3418" y="4395789"/>
            <a:ext cx="4330657" cy="428004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50000"/>
              </a:lnSpc>
              <a:buNone/>
              <a:defRPr b="0" i="0" baseline="300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Insert date or sub-title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368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rgundy - 1 Column - 1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A457840D-871A-8C8D-C642-8AA7F7A8DE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4197323" cy="1018979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</a:t>
            </a:r>
            <a:br>
              <a:rPr lang="en-GB"/>
            </a:br>
            <a:r>
              <a:rPr lang="en-GB"/>
              <a:t>slide title</a:t>
            </a:r>
            <a:endParaRPr lang="en-US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CD126872-8E5D-04E9-DA59-B9145FD90A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107" y="1828800"/>
            <a:ext cx="4197323" cy="40549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defRPr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FBBA2-AA56-A22E-1A21-FD887B3138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019041" y="423741"/>
            <a:ext cx="6838852" cy="54599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rgbClr val="D0D1D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</p:spTree>
    <p:extLst>
      <p:ext uri="{BB962C8B-B14F-4D97-AF65-F5344CB8AC3E}">
        <p14:creationId xmlns:p14="http://schemas.microsoft.com/office/powerpoint/2010/main" val="1403199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rgundy - Half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FBBA2-AA56-A22E-1A21-FD887B3138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6000" y="1"/>
            <a:ext cx="6095999" cy="6857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rgbClr val="D0D1D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A457840D-871A-8C8D-C642-8AA7F7A8DE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4197323" cy="1018979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</a:t>
            </a:r>
            <a:br>
              <a:rPr lang="en-GB"/>
            </a:br>
            <a:r>
              <a:rPr lang="en-GB"/>
              <a:t>slide title</a:t>
            </a:r>
            <a:endParaRPr lang="en-US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CD126872-8E5D-04E9-DA59-B9145FD90A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107" y="1828800"/>
            <a:ext cx="4197323" cy="40549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defRPr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6370495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rgundy - Title Only - 1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FBBA2-AA56-A22E-1A21-FD887B3138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4106" y="1310640"/>
            <a:ext cx="11523786" cy="45730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rgbClr val="D0D1D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9A266F08-CDC9-5B7A-4972-C368132F44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523786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7185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rgundy - Title Only - 2 Im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FBBA2-AA56-A22E-1A21-FD887B3138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50000" y="1310640"/>
            <a:ext cx="5507892" cy="45730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rgbClr val="D0D1D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9A266F08-CDC9-5B7A-4972-C368132F44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523786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5457752-6117-6218-D963-9DF541ABBB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4107" y="1310640"/>
            <a:ext cx="5507892" cy="45730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rgbClr val="D0D1DB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</p:spTree>
    <p:extLst>
      <p:ext uri="{BB962C8B-B14F-4D97-AF65-F5344CB8AC3E}">
        <p14:creationId xmlns:p14="http://schemas.microsoft.com/office/powerpoint/2010/main" val="36742913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ac - 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A657E808-160A-4EE7-542C-0A72374866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82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ac - Na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45E9695B-A816-3467-1D5D-7344C8D70FFC}"/>
              </a:ext>
            </a:extLst>
          </p:cNvPr>
          <p:cNvSpPr txBox="1">
            <a:spLocks/>
          </p:cNvSpPr>
          <p:nvPr userDrawn="1"/>
        </p:nvSpPr>
        <p:spPr>
          <a:xfrm>
            <a:off x="334107" y="2740221"/>
            <a:ext cx="11486417" cy="821585"/>
          </a:xfrm>
          <a:prstGeom prst="rect">
            <a:avLst/>
          </a:prstGeom>
        </p:spPr>
        <p:txBody>
          <a:bodyPr lIns="9000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>
                <a:solidFill>
                  <a:srgbClr val="3E1A1C"/>
                </a:solidFill>
              </a:rPr>
              <a:t>Click to insert slide title</a:t>
            </a:r>
            <a:endParaRPr lang="en-US">
              <a:solidFill>
                <a:srgbClr val="3E1A1C"/>
              </a:solidFill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AB3040B-93A5-A700-C71F-D1A7E56A149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1198" y="4032659"/>
            <a:ext cx="5826125" cy="713513"/>
          </a:xfrm>
          <a:prstGeom prst="rect">
            <a:avLst/>
          </a:prstGeom>
        </p:spPr>
        <p:txBody>
          <a:bodyPr lIns="90000"/>
          <a:lstStyle>
            <a:lvl1pPr marL="0" indent="0">
              <a:buNone/>
              <a:defRPr sz="2000" b="1" i="0">
                <a:solidFill>
                  <a:srgbClr val="3E1A1C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1pPr>
            <a:lvl2pPr marL="4572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2pPr>
            <a:lvl3pPr marL="9144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3pPr>
            <a:lvl4pPr marL="13716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4pPr>
            <a:lvl5pPr marL="18288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1744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ac - Text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2753B3FA-7265-D437-C98A-93D7E41208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3375" y="1276425"/>
            <a:ext cx="11486416" cy="3306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defRPr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35A131FC-8B56-9A0B-3CF2-69B90DE12A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877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ac - 2 Colum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5C403E0-CA6E-5BBF-F1F4-487DF867BC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40A101C8-5A89-9DB6-1C58-82C9AC9A8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4108" y="1276425"/>
            <a:ext cx="5595866" cy="460728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2D658852-295B-DA71-8823-1087F42E12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2682" y="1276425"/>
            <a:ext cx="5637843" cy="460728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6056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ac - 2 Columns - 2 Line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5C403E0-CA6E-5BBF-F1F4-487DF867BC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1018979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</a:t>
            </a:r>
            <a:br>
              <a:rPr lang="en-GB"/>
            </a:br>
            <a:r>
              <a:rPr lang="en-GB"/>
              <a:t>slide title</a:t>
            </a:r>
            <a:endParaRPr lang="en-US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40A101C8-5A89-9DB6-1C58-82C9AC9A8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4108" y="1828800"/>
            <a:ext cx="5595866" cy="405490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2D658852-295B-DA71-8823-1087F42E12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2682" y="1828800"/>
            <a:ext cx="5637843" cy="405490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2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ac - 1 Column - 2 Line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>
            <a:extLst>
              <a:ext uri="{FF2B5EF4-FFF2-40B4-BE49-F238E27FC236}">
                <a16:creationId xmlns:a16="http://schemas.microsoft.com/office/drawing/2014/main" id="{A457840D-871A-8C8D-C642-8AA7F7A8DE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4197323" cy="1018979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</a:t>
            </a:r>
            <a:br>
              <a:rPr lang="en-GB"/>
            </a:br>
            <a:r>
              <a:rPr lang="en-GB"/>
              <a:t>slide title</a:t>
            </a:r>
            <a:endParaRPr lang="en-US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CD126872-8E5D-04E9-DA59-B9145FD90A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107" y="1828800"/>
            <a:ext cx="4197323" cy="40549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defRPr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96219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ank - White Tex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2F0F4649-74F2-0B6F-C33D-5D3646814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4197323" cy="1018979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</a:t>
            </a:r>
            <a:br>
              <a:rPr lang="en-GB"/>
            </a:br>
            <a:r>
              <a:rPr lang="en-GB"/>
              <a:t>slide title</a:t>
            </a:r>
            <a:endParaRPr lang="en-US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B1347F01-C180-C1E6-46F6-5FB68BA5E3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107" y="1828800"/>
            <a:ext cx="4197323" cy="40549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defRPr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4009630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ac - 1 Column - 1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>
            <a:extLst>
              <a:ext uri="{FF2B5EF4-FFF2-40B4-BE49-F238E27FC236}">
                <a16:creationId xmlns:a16="http://schemas.microsoft.com/office/drawing/2014/main" id="{A457840D-871A-8C8D-C642-8AA7F7A8DE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4197323" cy="1018979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</a:t>
            </a:r>
            <a:br>
              <a:rPr lang="en-GB"/>
            </a:br>
            <a:r>
              <a:rPr lang="en-GB"/>
              <a:t>slide title</a:t>
            </a:r>
            <a:endParaRPr lang="en-US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CD126872-8E5D-04E9-DA59-B9145FD90A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107" y="1828800"/>
            <a:ext cx="4197323" cy="40549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defRPr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FBBA2-AA56-A22E-1A21-FD887B3138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019041" y="423741"/>
            <a:ext cx="6838852" cy="54599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</p:spTree>
    <p:extLst>
      <p:ext uri="{BB962C8B-B14F-4D97-AF65-F5344CB8AC3E}">
        <p14:creationId xmlns:p14="http://schemas.microsoft.com/office/powerpoint/2010/main" val="26288901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ac - Title Only - 1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FBBA2-AA56-A22E-1A21-FD887B3138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4106" y="1310640"/>
            <a:ext cx="11523786" cy="45730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9A266F08-CDC9-5B7A-4972-C368132F44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523786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0019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lac - Title Only - 2 Im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FBBA2-AA56-A22E-1A21-FD887B3138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50000" y="1310640"/>
            <a:ext cx="5507892" cy="45730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9A266F08-CDC9-5B7A-4972-C368132F44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523786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5457752-6117-6218-D963-9DF541ABBB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4107" y="1310640"/>
            <a:ext cx="5507892" cy="45730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</p:spTree>
    <p:extLst>
      <p:ext uri="{BB962C8B-B14F-4D97-AF65-F5344CB8AC3E}">
        <p14:creationId xmlns:p14="http://schemas.microsoft.com/office/powerpoint/2010/main" val="28161915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- 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A657E808-160A-4EE7-542C-0A72374866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9766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- Na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9AAC5967-3932-87D1-FAC2-5F47055A97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2740221"/>
            <a:ext cx="11486417" cy="821585"/>
          </a:xfrm>
          <a:prstGeom prst="rect">
            <a:avLst/>
          </a:prstGeom>
        </p:spPr>
        <p:txBody>
          <a:bodyPr lIns="90000"/>
          <a:lstStyle>
            <a:lvl1pPr>
              <a:defRPr sz="6000" b="0" i="0">
                <a:solidFill>
                  <a:srgbClr val="3E1A1C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203DFE83-F7FA-88A8-5798-55650192D2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1198" y="4032659"/>
            <a:ext cx="5826125" cy="713513"/>
          </a:xfrm>
          <a:prstGeom prst="rect">
            <a:avLst/>
          </a:prstGeom>
        </p:spPr>
        <p:txBody>
          <a:bodyPr lIns="90000"/>
          <a:lstStyle>
            <a:lvl1pPr marL="0" indent="0">
              <a:buNone/>
              <a:defRPr sz="2000" b="1" i="0">
                <a:solidFill>
                  <a:srgbClr val="3E1A1C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1pPr>
            <a:lvl2pPr marL="4572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2pPr>
            <a:lvl3pPr marL="9144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3pPr>
            <a:lvl4pPr marL="13716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4pPr>
            <a:lvl5pPr marL="18288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98463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- Text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2753B3FA-7265-D437-C98A-93D7E41208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3375" y="1276425"/>
            <a:ext cx="11486416" cy="3306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defRPr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35A131FC-8B56-9A0B-3CF2-69B90DE12A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8843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- 2 Colum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5C403E0-CA6E-5BBF-F1F4-487DF867BC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40A101C8-5A89-9DB6-1C58-82C9AC9A8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4108" y="1276425"/>
            <a:ext cx="5595866" cy="460728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2D658852-295B-DA71-8823-1087F42E12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2682" y="1276425"/>
            <a:ext cx="5637843" cy="460728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3414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- 2 Columns - 2 Line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5C403E0-CA6E-5BBF-F1F4-487DF867BC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1018979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</a:t>
            </a:r>
            <a:br>
              <a:rPr lang="en-GB"/>
            </a:br>
            <a:r>
              <a:rPr lang="en-GB"/>
              <a:t>slide title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40A101C8-5A89-9DB6-1C58-82C9AC9A8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4108" y="1828800"/>
            <a:ext cx="5595866" cy="405490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2D658852-295B-DA71-8823-1087F42E12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2682" y="1828800"/>
            <a:ext cx="5637843" cy="405490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6842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- 1 Column - 2 Line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A457840D-871A-8C8D-C642-8AA7F7A8DE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4197323" cy="1018979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</a:t>
            </a:r>
            <a:br>
              <a:rPr lang="en-GB"/>
            </a:br>
            <a:r>
              <a:rPr lang="en-GB"/>
              <a:t>slide title</a:t>
            </a:r>
            <a:endParaRPr lang="en-US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CD126872-8E5D-04E9-DA59-B9145FD90A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107" y="1828800"/>
            <a:ext cx="4197323" cy="40549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defRPr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4144439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- 1 Column - 1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A457840D-871A-8C8D-C642-8AA7F7A8DE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4197323" cy="1018979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</a:t>
            </a:r>
            <a:br>
              <a:rPr lang="en-GB"/>
            </a:br>
            <a:r>
              <a:rPr lang="en-GB"/>
              <a:t>slide title</a:t>
            </a:r>
            <a:endParaRPr lang="en-US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CD126872-8E5D-04E9-DA59-B9145FD90A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107" y="1828800"/>
            <a:ext cx="4197323" cy="40549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defRPr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FBBA2-AA56-A22E-1A21-FD887B3138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019041" y="423741"/>
            <a:ext cx="6838852" cy="54599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</p:spTree>
    <p:extLst>
      <p:ext uri="{BB962C8B-B14F-4D97-AF65-F5344CB8AC3E}">
        <p14:creationId xmlns:p14="http://schemas.microsoft.com/office/powerpoint/2010/main" val="2047363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Blank - Dark Text Righ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>
            <a:extLst>
              <a:ext uri="{FF2B5EF4-FFF2-40B4-BE49-F238E27FC236}">
                <a16:creationId xmlns:a16="http://schemas.microsoft.com/office/drawing/2014/main" id="{2F0F4649-74F2-0B6F-C33D-5D3646814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6382" y="423741"/>
            <a:ext cx="4197323" cy="1018979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</a:t>
            </a:r>
            <a:br>
              <a:rPr lang="en-GB"/>
            </a:br>
            <a:r>
              <a:rPr lang="en-GB"/>
              <a:t>slide title</a:t>
            </a:r>
            <a:endParaRPr lang="en-US"/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B1347F01-C180-C1E6-46F6-5FB68BA5E31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16382" y="1828800"/>
            <a:ext cx="4197323" cy="40549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defRPr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9918852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- Title Only - 1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FBBA2-AA56-A22E-1A21-FD887B3138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4106" y="1310640"/>
            <a:ext cx="11523786" cy="45730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9A266F08-CDC9-5B7A-4972-C368132F44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523786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0640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- Title Only - 2 Im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FBBA2-AA56-A22E-1A21-FD887B3138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50000" y="1310640"/>
            <a:ext cx="5507892" cy="45730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9A266F08-CDC9-5B7A-4972-C368132F44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523786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5457752-6117-6218-D963-9DF541ABBB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4107" y="1310640"/>
            <a:ext cx="5507892" cy="45730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</p:spTree>
    <p:extLst>
      <p:ext uri="{BB962C8B-B14F-4D97-AF65-F5344CB8AC3E}">
        <p14:creationId xmlns:p14="http://schemas.microsoft.com/office/powerpoint/2010/main" val="19849870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- 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A657E808-160A-4EE7-542C-0A72374866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6143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- Na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447013DF-0AB3-5ABC-605E-68D9CB9663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2740221"/>
            <a:ext cx="11486417" cy="821585"/>
          </a:xfrm>
          <a:prstGeom prst="rect">
            <a:avLst/>
          </a:prstGeom>
        </p:spPr>
        <p:txBody>
          <a:bodyPr lIns="90000"/>
          <a:lstStyle>
            <a:lvl1pPr>
              <a:defRPr sz="60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B3AC1927-5E8B-B482-9381-201C461F04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1198" y="4032659"/>
            <a:ext cx="5826125" cy="713513"/>
          </a:xfrm>
          <a:prstGeom prst="rect">
            <a:avLst/>
          </a:prstGeom>
        </p:spPr>
        <p:txBody>
          <a:bodyPr lIns="90000"/>
          <a:lstStyle>
            <a:lvl1pPr marL="0" indent="0">
              <a:buNone/>
              <a:defRPr sz="2000" b="1" i="0">
                <a:solidFill>
                  <a:srgbClr val="3E1A1C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1pPr>
            <a:lvl2pPr marL="4572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2pPr>
            <a:lvl3pPr marL="9144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3pPr>
            <a:lvl4pPr marL="13716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4pPr>
            <a:lvl5pPr marL="18288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24077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- Text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2753B3FA-7265-D437-C98A-93D7E41208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3375" y="1276425"/>
            <a:ext cx="11486416" cy="3306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defRPr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35A131FC-8B56-9A0B-3CF2-69B90DE12A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8703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- 2 Colum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5C403E0-CA6E-5BBF-F1F4-487DF867BC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40A101C8-5A89-9DB6-1C58-82C9AC9A8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4108" y="1276425"/>
            <a:ext cx="5595866" cy="460728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2D658852-295B-DA71-8823-1087F42E12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2682" y="1276425"/>
            <a:ext cx="5637843" cy="460728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6723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- 2 Columns - 2 Line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5C403E0-CA6E-5BBF-F1F4-487DF867BC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1018979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</a:t>
            </a:r>
            <a:br>
              <a:rPr lang="en-GB"/>
            </a:br>
            <a:r>
              <a:rPr lang="en-GB"/>
              <a:t>slide title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40A101C8-5A89-9DB6-1C58-82C9AC9A8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4108" y="1828800"/>
            <a:ext cx="5595866" cy="405490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2D658852-295B-DA71-8823-1087F42E12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2682" y="1828800"/>
            <a:ext cx="5637843" cy="405490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0221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- 1 Column - 2 Line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A457840D-871A-8C8D-C642-8AA7F7A8DE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4197323" cy="1018979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</a:t>
            </a:r>
            <a:br>
              <a:rPr lang="en-GB"/>
            </a:br>
            <a:r>
              <a:rPr lang="en-GB"/>
              <a:t>slide title</a:t>
            </a:r>
            <a:endParaRPr lang="en-US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CD126872-8E5D-04E9-DA59-B9145FD90A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107" y="1828800"/>
            <a:ext cx="4197323" cy="40549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defRPr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67890803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- 1 Column - 1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A457840D-871A-8C8D-C642-8AA7F7A8DE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4197323" cy="1018979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</a:t>
            </a:r>
            <a:br>
              <a:rPr lang="en-GB"/>
            </a:br>
            <a:r>
              <a:rPr lang="en-GB"/>
              <a:t>slide title</a:t>
            </a:r>
            <a:endParaRPr lang="en-US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CD126872-8E5D-04E9-DA59-B9145FD90A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107" y="1828800"/>
            <a:ext cx="4197323" cy="40549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defRPr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FBBA2-AA56-A22E-1A21-FD887B3138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019041" y="423741"/>
            <a:ext cx="6838852" cy="54599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</p:spTree>
    <p:extLst>
      <p:ext uri="{BB962C8B-B14F-4D97-AF65-F5344CB8AC3E}">
        <p14:creationId xmlns:p14="http://schemas.microsoft.com/office/powerpoint/2010/main" val="6593864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- Title Only - 1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FBBA2-AA56-A22E-1A21-FD887B3138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4106" y="1310640"/>
            <a:ext cx="11523786" cy="45730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9A266F08-CDC9-5B7A-4972-C368132F44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523786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69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rgundy - 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A657E808-160A-4EE7-542C-0A72374866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4989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- Title Only - 2 Im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FBBA2-AA56-A22E-1A21-FD887B3138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50000" y="1310640"/>
            <a:ext cx="5507892" cy="45730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9A266F08-CDC9-5B7A-4972-C368132F44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523786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tx2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5457752-6117-6218-D963-9DF541ABBB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4107" y="1310640"/>
            <a:ext cx="5507892" cy="45730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</p:spTree>
    <p:extLst>
      <p:ext uri="{BB962C8B-B14F-4D97-AF65-F5344CB8AC3E}">
        <p14:creationId xmlns:p14="http://schemas.microsoft.com/office/powerpoint/2010/main" val="12756156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- 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A657E808-160A-4EE7-542C-0A72374866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054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- Na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C204732C-265A-94C8-25F3-EEC1F3CDC4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2740221"/>
            <a:ext cx="11486417" cy="821585"/>
          </a:xfrm>
          <a:prstGeom prst="rect">
            <a:avLst/>
          </a:prstGeom>
        </p:spPr>
        <p:txBody>
          <a:bodyPr lIns="90000"/>
          <a:lstStyle>
            <a:lvl1pPr>
              <a:defRPr sz="60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4B98717-7CF9-3D5D-CB7F-339CA215F5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1198" y="4032659"/>
            <a:ext cx="5826125" cy="713513"/>
          </a:xfrm>
          <a:prstGeom prst="rect">
            <a:avLst/>
          </a:prstGeom>
        </p:spPr>
        <p:txBody>
          <a:bodyPr lIns="90000"/>
          <a:lstStyle>
            <a:lvl1pPr marL="0" indent="0">
              <a:buNone/>
              <a:defRPr sz="2000" b="1" i="0">
                <a:solidFill>
                  <a:srgbClr val="3E1A1C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1pPr>
            <a:lvl2pPr marL="4572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2pPr>
            <a:lvl3pPr marL="9144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3pPr>
            <a:lvl4pPr marL="13716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4pPr>
            <a:lvl5pPr marL="18288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03285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- Text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2753B3FA-7265-D437-C98A-93D7E41208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3375" y="1276425"/>
            <a:ext cx="11486416" cy="3306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defRPr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35A131FC-8B56-9A0B-3CF2-69B90DE12A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7212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- 2 Colum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5C403E0-CA6E-5BBF-F1F4-487DF867BC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40A101C8-5A89-9DB6-1C58-82C9AC9A8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4108" y="1276425"/>
            <a:ext cx="5595866" cy="460728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2D658852-295B-DA71-8823-1087F42E12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2682" y="1276425"/>
            <a:ext cx="5637843" cy="460728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78107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- 2 Columns - 2 Line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5C403E0-CA6E-5BBF-F1F4-487DF867BC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1018979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</a:t>
            </a:r>
            <a:br>
              <a:rPr lang="en-GB"/>
            </a:br>
            <a:r>
              <a:rPr lang="en-GB"/>
              <a:t>slide title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40A101C8-5A89-9DB6-1C58-82C9AC9A8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4108" y="1828800"/>
            <a:ext cx="5595866" cy="405490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2D658852-295B-DA71-8823-1087F42E12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2682" y="1828800"/>
            <a:ext cx="5637843" cy="405490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5431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- 1 Column - 2 Line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A457840D-871A-8C8D-C642-8AA7F7A8DE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4197323" cy="1018979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</a:t>
            </a:r>
            <a:br>
              <a:rPr lang="en-GB"/>
            </a:br>
            <a:r>
              <a:rPr lang="en-GB"/>
              <a:t>slide title</a:t>
            </a:r>
            <a:endParaRPr lang="en-US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CD126872-8E5D-04E9-DA59-B9145FD90A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107" y="1828800"/>
            <a:ext cx="4197323" cy="40549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defRPr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3780726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- 1 Column - 1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A457840D-871A-8C8D-C642-8AA7F7A8DE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4197323" cy="1018979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</a:t>
            </a:r>
            <a:br>
              <a:rPr lang="en-GB"/>
            </a:br>
            <a:r>
              <a:rPr lang="en-GB"/>
              <a:t>slide title</a:t>
            </a:r>
            <a:endParaRPr lang="en-US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CD126872-8E5D-04E9-DA59-B9145FD90A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107" y="1828800"/>
            <a:ext cx="4197323" cy="40549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defRPr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FBBA2-AA56-A22E-1A21-FD887B3138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019041" y="423741"/>
            <a:ext cx="6838852" cy="54599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</p:spTree>
    <p:extLst>
      <p:ext uri="{BB962C8B-B14F-4D97-AF65-F5344CB8AC3E}">
        <p14:creationId xmlns:p14="http://schemas.microsoft.com/office/powerpoint/2010/main" val="9727084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ite - Half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A457840D-871A-8C8D-C642-8AA7F7A8DE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4197323" cy="1018979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</a:t>
            </a:r>
            <a:br>
              <a:rPr lang="en-GB"/>
            </a:br>
            <a:r>
              <a:rPr lang="en-GB"/>
              <a:t>slide title</a:t>
            </a:r>
            <a:endParaRPr lang="en-US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CD126872-8E5D-04E9-DA59-B9145FD90A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107" y="1828800"/>
            <a:ext cx="4197323" cy="40549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defRPr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FBBA2-AA56-A22E-1A21-FD887B3138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95999" y="0"/>
            <a:ext cx="6096001" cy="6857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</p:spTree>
    <p:extLst>
      <p:ext uri="{BB962C8B-B14F-4D97-AF65-F5344CB8AC3E}">
        <p14:creationId xmlns:p14="http://schemas.microsoft.com/office/powerpoint/2010/main" val="29056822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- Title Only - 1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FBBA2-AA56-A22E-1A21-FD887B3138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4106" y="1310640"/>
            <a:ext cx="11523786" cy="45730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9A266F08-CDC9-5B7A-4972-C368132F44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523786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45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rgundy - Na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EC133333-399C-C05D-CC91-93E6930645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2740221"/>
            <a:ext cx="11486417" cy="821585"/>
          </a:xfrm>
          <a:prstGeom prst="rect">
            <a:avLst/>
          </a:prstGeom>
        </p:spPr>
        <p:txBody>
          <a:bodyPr lIns="90000"/>
          <a:lstStyle>
            <a:lvl1pPr>
              <a:defRPr sz="60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803DDF7-D5E7-0693-0023-C971E99CE73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1198" y="4032659"/>
            <a:ext cx="5826125" cy="713513"/>
          </a:xfrm>
          <a:prstGeom prst="rect">
            <a:avLst/>
          </a:prstGeom>
        </p:spPr>
        <p:txBody>
          <a:bodyPr lIns="90000"/>
          <a:lstStyle>
            <a:lvl1pPr marL="0" indent="0">
              <a:buNone/>
              <a:defRPr sz="2000"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1pPr>
            <a:lvl2pPr marL="4572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2pPr>
            <a:lvl3pPr marL="9144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3pPr>
            <a:lvl4pPr marL="13716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4pPr>
            <a:lvl5pPr marL="1828800" indent="0">
              <a:buNone/>
              <a:defRPr b="1" i="0">
                <a:solidFill>
                  <a:schemeClr val="bg1"/>
                </a:solidFill>
                <a:latin typeface="Inter SemiBold" panose="02000503000000020004" pitchFamily="2" charset="0"/>
                <a:ea typeface="Inter SemiBold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81459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- Title Only - 2 Im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tx2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CFBBA2-AA56-A22E-1A21-FD887B31386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50000" y="1310640"/>
            <a:ext cx="5507892" cy="45730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9A266F08-CDC9-5B7A-4972-C368132F44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523786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5457752-6117-6218-D963-9DF541ABBBA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4107" y="1310640"/>
            <a:ext cx="5507892" cy="457306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en-US"/>
              <a:t>Insert image here</a:t>
            </a:r>
          </a:p>
        </p:txBody>
      </p:sp>
    </p:spTree>
    <p:extLst>
      <p:ext uri="{BB962C8B-B14F-4D97-AF65-F5344CB8AC3E}">
        <p14:creationId xmlns:p14="http://schemas.microsoft.com/office/powerpoint/2010/main" val="415033137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Title 8">
            <a:extLst>
              <a:ext uri="{FF2B5EF4-FFF2-40B4-BE49-F238E27FC236}">
                <a16:creationId xmlns:a16="http://schemas.microsoft.com/office/drawing/2014/main" id="{13DFD72A-8F3F-0894-6A6B-C44DB8C0C1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8" y="2572795"/>
            <a:ext cx="10515600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Thank you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55E2D0-8BC2-894A-6BA1-591F5BF4DC60}"/>
              </a:ext>
            </a:extLst>
          </p:cNvPr>
          <p:cNvSpPr txBox="1"/>
          <p:nvPr userDrawn="1"/>
        </p:nvSpPr>
        <p:spPr>
          <a:xfrm>
            <a:off x="333375" y="3859295"/>
            <a:ext cx="5351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sz="14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Teesside Airport Business Suite</a:t>
            </a:r>
          </a:p>
          <a:p>
            <a:pPr lvl="0"/>
            <a:r>
              <a:rPr lang="en-GB" sz="14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Teesside International Airport</a:t>
            </a:r>
          </a:p>
          <a:p>
            <a:pPr lvl="0"/>
            <a:r>
              <a:rPr lang="en-GB" sz="14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Darlington DL2 1NJ</a:t>
            </a:r>
          </a:p>
          <a:p>
            <a:pPr lvl="0"/>
            <a:endParaRPr lang="en-GB" sz="1400" b="0" i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 lvl="0"/>
            <a:r>
              <a:rPr lang="en-GB" sz="14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01325 792 600</a:t>
            </a:r>
          </a:p>
          <a:p>
            <a:pPr lvl="0"/>
            <a:r>
              <a:rPr lang="en-GB" sz="1400" b="0" i="0" err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www.teesvalley-ca.gov.uk</a:t>
            </a:r>
            <a:endParaRPr lang="en-GB" sz="1400" b="0" i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 lvl="0"/>
            <a:endParaRPr lang="en-GB" sz="1400" b="0" i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  <a:p>
            <a:pPr lvl="0"/>
            <a:r>
              <a:rPr lang="en-GB" sz="14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Follow us </a:t>
            </a:r>
            <a:r>
              <a:rPr lang="en-GB" sz="1400" b="0" i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@</a:t>
            </a:r>
            <a:r>
              <a:rPr lang="en-GB" sz="1400" b="0" i="0" err="1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t>TeesValleyCA</a:t>
            </a:r>
            <a:endParaRPr lang="en-GB" sz="1400" b="0" i="0">
              <a:solidFill>
                <a:schemeClr val="accent1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70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rgundy - Text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Text Placeholder 14">
            <a:extLst>
              <a:ext uri="{FF2B5EF4-FFF2-40B4-BE49-F238E27FC236}">
                <a16:creationId xmlns:a16="http://schemas.microsoft.com/office/drawing/2014/main" id="{2753B3FA-7265-D437-C98A-93D7E41208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3375" y="1276425"/>
            <a:ext cx="11486416" cy="3306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defRPr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3" name="Title 8">
            <a:extLst>
              <a:ext uri="{FF2B5EF4-FFF2-40B4-BE49-F238E27FC236}">
                <a16:creationId xmlns:a16="http://schemas.microsoft.com/office/drawing/2014/main" id="{35A131FC-8B56-9A0B-3CF2-69B90DE12A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811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rgundy - 2 Colum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5C403E0-CA6E-5BBF-F1F4-487DF867BC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572721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 slide title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40A101C8-5A89-9DB6-1C58-82C9AC9A8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4108" y="1276425"/>
            <a:ext cx="5595866" cy="460728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2D658852-295B-DA71-8823-1087F42E12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2682" y="1276425"/>
            <a:ext cx="5637843" cy="460728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915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rgundy - 2 Columns - 2 Line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5C403E0-CA6E-5BBF-F1F4-487DF867BC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11486417" cy="1018979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</a:t>
            </a:r>
            <a:br>
              <a:rPr lang="en-GB"/>
            </a:br>
            <a:r>
              <a:rPr lang="en-GB"/>
              <a:t>slide title</a:t>
            </a:r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40A101C8-5A89-9DB6-1C58-82C9AC9A8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4108" y="1828800"/>
            <a:ext cx="5595866" cy="405490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2D658852-295B-DA71-8823-1087F42E12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2682" y="1828800"/>
            <a:ext cx="5637843" cy="405490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  <a:lvl2pPr marL="6858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buFont typeface="Wingdings" pitchFamily="2" charset="2"/>
              <a:buChar char="§"/>
              <a:defRPr sz="2000" b="0" i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720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rgundy - 1 Column - 2 Line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CF3F409-87D4-583C-A379-5D687686BB9D}"/>
              </a:ext>
            </a:extLst>
          </p:cNvPr>
          <p:cNvSpPr txBox="1"/>
          <p:nvPr userDrawn="1"/>
        </p:nvSpPr>
        <p:spPr>
          <a:xfrm>
            <a:off x="10535478" y="6163670"/>
            <a:ext cx="1378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79FA304-78C3-704C-94FC-BC2870E2B5ED}" type="slidenum">
              <a:rPr lang="en-US" sz="2400" b="0" i="0" smtClean="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rPr>
              <a:pPr algn="r"/>
              <a:t>‹#›</a:t>
            </a:fld>
            <a:endParaRPr lang="en-US" sz="2400" b="0" i="0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  <a:cs typeface="Arial" panose="020B0604020202020204" pitchFamily="34" charset="0"/>
            </a:endParaRPr>
          </a:p>
        </p:txBody>
      </p:sp>
      <p:sp>
        <p:nvSpPr>
          <p:cNvPr id="5" name="Title 8">
            <a:extLst>
              <a:ext uri="{FF2B5EF4-FFF2-40B4-BE49-F238E27FC236}">
                <a16:creationId xmlns:a16="http://schemas.microsoft.com/office/drawing/2014/main" id="{A457840D-871A-8C8D-C642-8AA7F7A8DE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4107" y="423741"/>
            <a:ext cx="4197323" cy="1018979"/>
          </a:xfrm>
          <a:prstGeom prst="rect">
            <a:avLst/>
          </a:prstGeom>
        </p:spPr>
        <p:txBody>
          <a:bodyPr/>
          <a:lstStyle>
            <a:lvl1pPr>
              <a:defRPr sz="3600" b="0" i="0">
                <a:solidFill>
                  <a:schemeClr val="accent1"/>
                </a:solidFill>
                <a:latin typeface="Inter Light" panose="02000503000000020004" pitchFamily="2" charset="0"/>
                <a:ea typeface="Inter Light" panose="02000503000000020004" pitchFamily="2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insert</a:t>
            </a:r>
            <a:br>
              <a:rPr lang="en-GB"/>
            </a:br>
            <a:r>
              <a:rPr lang="en-GB"/>
              <a:t>slide title</a:t>
            </a:r>
            <a:endParaRPr lang="en-US"/>
          </a:p>
        </p:txBody>
      </p:sp>
      <p:sp>
        <p:nvSpPr>
          <p:cNvPr id="6" name="Text Placeholder 14">
            <a:extLst>
              <a:ext uri="{FF2B5EF4-FFF2-40B4-BE49-F238E27FC236}">
                <a16:creationId xmlns:a16="http://schemas.microsoft.com/office/drawing/2014/main" id="{CD126872-8E5D-04E9-DA59-B9145FD90A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107" y="1828800"/>
            <a:ext cx="4197323" cy="405490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  <a:cs typeface="Arial" panose="020B0604020202020204" pitchFamily="34" charset="0"/>
              </a:defRPr>
            </a:lvl1pPr>
            <a:lvl2pPr>
              <a:defRPr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632571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4434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05" r:id="rId2"/>
    <p:sldLayoutId id="2147483706" r:id="rId3"/>
    <p:sldLayoutId id="2147483663" r:id="rId4"/>
    <p:sldLayoutId id="2147483707" r:id="rId5"/>
    <p:sldLayoutId id="2147483649" r:id="rId6"/>
    <p:sldLayoutId id="2147483664" r:id="rId7"/>
    <p:sldLayoutId id="2147483665" r:id="rId8"/>
    <p:sldLayoutId id="2147483666" r:id="rId9"/>
    <p:sldLayoutId id="2147483667" r:id="rId10"/>
    <p:sldLayoutId id="2147483703" r:id="rId11"/>
    <p:sldLayoutId id="2147483668" r:id="rId12"/>
    <p:sldLayoutId id="2147483669" r:id="rId13"/>
    <p:sldLayoutId id="2147483670" r:id="rId14"/>
    <p:sldLayoutId id="2147483708" r:id="rId15"/>
    <p:sldLayoutId id="2147483671" r:id="rId16"/>
    <p:sldLayoutId id="2147483672" r:id="rId17"/>
    <p:sldLayoutId id="2147483673" r:id="rId18"/>
    <p:sldLayoutId id="2147483674" r:id="rId19"/>
    <p:sldLayoutId id="2147483675" r:id="rId20"/>
    <p:sldLayoutId id="2147483676" r:id="rId21"/>
    <p:sldLayoutId id="2147483677" r:id="rId22"/>
    <p:sldLayoutId id="2147483678" r:id="rId23"/>
    <p:sldLayoutId id="2147483709" r:id="rId24"/>
    <p:sldLayoutId id="2147483679" r:id="rId25"/>
    <p:sldLayoutId id="2147483680" r:id="rId26"/>
    <p:sldLayoutId id="2147483681" r:id="rId27"/>
    <p:sldLayoutId id="2147483682" r:id="rId28"/>
    <p:sldLayoutId id="2147483683" r:id="rId29"/>
    <p:sldLayoutId id="2147483684" r:id="rId30"/>
    <p:sldLayoutId id="2147483685" r:id="rId31"/>
    <p:sldLayoutId id="2147483686" r:id="rId32"/>
    <p:sldLayoutId id="2147483710" r:id="rId33"/>
    <p:sldLayoutId id="2147483687" r:id="rId34"/>
    <p:sldLayoutId id="2147483688" r:id="rId35"/>
    <p:sldLayoutId id="2147483689" r:id="rId36"/>
    <p:sldLayoutId id="2147483690" r:id="rId37"/>
    <p:sldLayoutId id="2147483691" r:id="rId38"/>
    <p:sldLayoutId id="2147483692" r:id="rId39"/>
    <p:sldLayoutId id="2147483693" r:id="rId40"/>
    <p:sldLayoutId id="2147483694" r:id="rId41"/>
    <p:sldLayoutId id="2147483711" r:id="rId42"/>
    <p:sldLayoutId id="2147483695" r:id="rId43"/>
    <p:sldLayoutId id="2147483696" r:id="rId44"/>
    <p:sldLayoutId id="2147483697" r:id="rId45"/>
    <p:sldLayoutId id="2147483698" r:id="rId46"/>
    <p:sldLayoutId id="2147483699" r:id="rId47"/>
    <p:sldLayoutId id="2147483704" r:id="rId48"/>
    <p:sldLayoutId id="2147483700" r:id="rId49"/>
    <p:sldLayoutId id="2147483701" r:id="rId50"/>
    <p:sldLayoutId id="2147483662" r:id="rId5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cr.org.uk/images/170844-specification-accredited-a-level-gce-computer-science-h446.pdf" TargetMode="External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openxmlformats.org/officeDocument/2006/relationships/hyperlink" Target="https://www.youtube.com/watch?v=E5U7aYCQCeE" TargetMode="External"/><Relationship Id="rId4" Type="http://schemas.openxmlformats.org/officeDocument/2006/relationships/hyperlink" Target="https://double11.com/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double11.com/our-world/" TargetMode="External"/><Relationship Id="rId13" Type="http://schemas.openxmlformats.org/officeDocument/2006/relationships/image" Target="../media/image9.png"/><Relationship Id="rId3" Type="http://schemas.openxmlformats.org/officeDocument/2006/relationships/hyperlink" Target="https://teesvalley-ca.gov.uk/work/careers-hub/" TargetMode="External"/><Relationship Id="rId7" Type="http://schemas.openxmlformats.org/officeDocument/2006/relationships/hyperlink" Target="https://double11.com/" TargetMode="External"/><Relationship Id="rId12" Type="http://schemas.openxmlformats.org/officeDocument/2006/relationships/hyperlink" Target="https://animex.tees.ac.uk/landing.cf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teesvalley-ca.gov.uk/work/wp-content/uploads/sites/6/2025/01/Digital-Creative-digital-1.pdf" TargetMode="External"/><Relationship Id="rId11" Type="http://schemas.openxmlformats.org/officeDocument/2006/relationships/hyperlink" Target="https://indiegameacademy.notion.site/Career-Paths-a0e0a9ef6bb04d6988f21ac527d7b68f" TargetMode="External"/><Relationship Id="rId5" Type="http://schemas.openxmlformats.org/officeDocument/2006/relationships/hyperlink" Target="https://teesvalley-ca.gov.uk/work/wp-content/uploads/sites/6/2025/03/6-x-LMI-Tees-Valley-Posters-digital-friendly.pdf" TargetMode="External"/><Relationship Id="rId10" Type="http://schemas.openxmlformats.org/officeDocument/2006/relationships/hyperlink" Target="https://amirsatvat.com/" TargetMode="External"/><Relationship Id="rId4" Type="http://schemas.openxmlformats.org/officeDocument/2006/relationships/hyperlink" Target="https://teesvalley-ca.gov.uk/business/invest/key-sectors/" TargetMode="External"/><Relationship Id="rId9" Type="http://schemas.openxmlformats.org/officeDocument/2006/relationships/hyperlink" Target="https://nationalcareers.service.gov.uk/" TargetMode="External"/><Relationship Id="rId14" Type="http://schemas.openxmlformats.org/officeDocument/2006/relationships/image" Target="../media/image10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uble11.com/" TargetMode="External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hyperlink" Target="https://double11.com/our-world/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wearing headphones and sitting at a desk with a computer&#10;&#10;AI-generated content may be incorrect.">
            <a:extLst>
              <a:ext uri="{FF2B5EF4-FFF2-40B4-BE49-F238E27FC236}">
                <a16:creationId xmlns:a16="http://schemas.microsoft.com/office/drawing/2014/main" id="{0FB67CED-5EAC-71C6-EA7E-3CDA3BD016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065" r="24775"/>
          <a:stretch>
            <a:fillRect/>
          </a:stretch>
        </p:blipFill>
        <p:spPr>
          <a:xfrm>
            <a:off x="4455093" y="285750"/>
            <a:ext cx="7736907" cy="65722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0BB6E0-3E2D-07EC-E422-648628C033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7ADC7E-BE84-501D-45C6-77B74A8CB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108" y="1947741"/>
            <a:ext cx="4329967" cy="1961651"/>
          </a:xfrm>
        </p:spPr>
        <p:txBody>
          <a:bodyPr/>
          <a:lstStyle/>
          <a:p>
            <a:r>
              <a:rPr lang="en-GB" sz="3200"/>
              <a:t>Software Development Methodologies in Game Development</a:t>
            </a:r>
            <a:endParaRPr lang="en-US" sz="3200"/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EBB55735-65A2-ACE0-1850-E25E399279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268" y="5290141"/>
            <a:ext cx="958193" cy="113547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E235C695-BA59-B4BB-B094-3BE4CD6F3A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3418" y="5667483"/>
            <a:ext cx="170180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457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5E121-BBDA-4378-B1E9-38F18AA19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EA032-0B2F-92B1-CB34-E00E7E29D3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en-GB" sz="1800" u="sng" kern="0" dirty="0">
                <a:solidFill>
                  <a:schemeClr val="tx1"/>
                </a:solidFill>
                <a:effectLst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OCR A Level Specification (1.2.3 Software Development)</a:t>
            </a:r>
            <a:endParaRPr lang="en-GB" sz="1800" kern="100" dirty="0"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en-GB" sz="1800" u="sng" kern="0" dirty="0">
                <a:solidFill>
                  <a:schemeClr val="tx1"/>
                </a:solidFill>
                <a:effectLst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Double Eleven Careers &amp; Project Info</a:t>
            </a:r>
            <a:endParaRPr lang="en-GB" sz="1800" kern="100" dirty="0"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en-GB" sz="1800" u="sng" kern="0" dirty="0">
                <a:solidFill>
                  <a:schemeClr val="tx1"/>
                </a:solidFill>
                <a:effectLst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Game Development &amp; Agile: Why It Works</a:t>
            </a:r>
            <a:endParaRPr lang="en-GB" sz="1800" kern="100" dirty="0">
              <a:solidFill>
                <a:schemeClr val="tx1"/>
              </a:solidFill>
              <a:effectLst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Arial mt"/>
              <a:buChar char="•"/>
            </a:pPr>
            <a:endParaRPr lang="en-GB" sz="1800" kern="100" dirty="0">
              <a:effectLst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1BEEA0-DE7B-50F4-A582-2018CE204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Additional Resources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C8135C1-6D7A-1A8B-D928-AE3DEF25F8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88659" y="6087265"/>
            <a:ext cx="1294193" cy="43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606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265F3-F0CF-7D39-7903-679019A62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DF5596-9044-22E4-5067-5B9FB8BB05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numCol="2" spcCol="360000" anchor="t">
            <a:noAutofit/>
          </a:bodyPr>
          <a:lstStyle/>
          <a:p>
            <a:pPr marL="0" lvl="0" indent="0">
              <a:lnSpc>
                <a:spcPct val="100000"/>
              </a:lnSpc>
              <a:spcAft>
                <a:spcPts val="800"/>
              </a:spcAft>
              <a:buNone/>
            </a:pPr>
            <a:r>
              <a:rPr lang="en-GB" sz="1600" kern="100" dirty="0">
                <a:latin typeface="Inter"/>
                <a:cs typeface="Times New Roman"/>
              </a:rPr>
              <a:t>Are you interested in a career in the Digital Sector, or would you like to know more? If so, please look at the links below for further research:</a:t>
            </a:r>
          </a:p>
          <a:p>
            <a:pPr marL="285750" indent="-285750">
              <a:lnSpc>
                <a:spcPct val="100000"/>
              </a:lnSpc>
              <a:buFont typeface="Wingdings" pitchFamily="2" charset="2"/>
              <a:buChar char="§"/>
            </a:pPr>
            <a:r>
              <a:rPr lang="en-GB" sz="1600" b="1" kern="100" dirty="0">
                <a:solidFill>
                  <a:srgbClr val="3E1A1C"/>
                </a:solidFill>
                <a:latin typeface="Inter"/>
                <a:cs typeface="Times New Roman"/>
              </a:rPr>
              <a:t>Tees Valley Careers </a:t>
            </a:r>
            <a:br>
              <a:rPr lang="en-GB" sz="1600" kern="100" dirty="0">
                <a:cs typeface="Times New Roman" panose="02020603050405020304" pitchFamily="18" charset="0"/>
              </a:rPr>
            </a:br>
            <a:r>
              <a:rPr lang="en-GB" sz="1600" kern="100" dirty="0">
                <a:solidFill>
                  <a:schemeClr val="accent5"/>
                </a:solidFill>
                <a:latin typeface="Inter"/>
                <a:cs typeface="Times New Roma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https://teesvalley-ca.gov.uk/work/careers-hub/ </a:t>
            </a:r>
            <a:endParaRPr lang="en-GB" sz="1600" kern="100" dirty="0">
              <a:solidFill>
                <a:schemeClr val="accent5"/>
              </a:solidFill>
              <a:latin typeface="Inter"/>
              <a:cs typeface="Times New Roman"/>
            </a:endParaRPr>
          </a:p>
          <a:p>
            <a:pPr marL="285750" indent="-285750">
              <a:lnSpc>
                <a:spcPct val="100000"/>
              </a:lnSpc>
              <a:buFont typeface="Wingdings" pitchFamily="2" charset="2"/>
              <a:buChar char="§"/>
            </a:pPr>
            <a:r>
              <a:rPr lang="en-GB" sz="1600" b="1" kern="100" dirty="0">
                <a:solidFill>
                  <a:srgbClr val="3E1A1C"/>
                </a:solidFill>
                <a:latin typeface="Inter"/>
                <a:cs typeface="Times New Roman"/>
              </a:rPr>
              <a:t>Tees Valley Key Priority Sectors </a:t>
            </a:r>
            <a:br>
              <a:rPr lang="en-GB" sz="1600" kern="100" dirty="0">
                <a:cs typeface="Times New Roman" panose="02020603050405020304" pitchFamily="18" charset="0"/>
              </a:rPr>
            </a:br>
            <a:r>
              <a:rPr lang="en-GB" sz="1600" kern="100" dirty="0">
                <a:solidFill>
                  <a:schemeClr val="accent5"/>
                </a:solidFill>
                <a:latin typeface="Inter"/>
                <a:cs typeface="Times New Roma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https://teesvalley-ca.gov.uk/business/invest/key-sectors/ </a:t>
            </a:r>
            <a:endParaRPr lang="en-GB" sz="1600" kern="100" dirty="0">
              <a:solidFill>
                <a:schemeClr val="accent5"/>
              </a:solidFill>
              <a:latin typeface="Inter"/>
              <a:cs typeface="Times New Roman"/>
            </a:endParaRPr>
          </a:p>
          <a:p>
            <a:pPr marL="285750" indent="-285750">
              <a:lnSpc>
                <a:spcPct val="100000"/>
              </a:lnSpc>
              <a:buFont typeface="Wingdings" pitchFamily="2" charset="2"/>
              <a:buChar char="§"/>
            </a:pPr>
            <a:r>
              <a:rPr lang="en-GB" sz="1600" b="1" kern="100" dirty="0">
                <a:solidFill>
                  <a:srgbClr val="3E1A1C"/>
                </a:solidFill>
                <a:latin typeface="Inter"/>
                <a:cs typeface="Times New Roman"/>
              </a:rPr>
              <a:t>Tees Valley Labour Market Information (LMI) Factsheets</a:t>
            </a:r>
            <a:br>
              <a:rPr lang="en-GB" sz="1600" kern="100" dirty="0">
                <a:cs typeface="Times New Roman" panose="02020603050405020304" pitchFamily="18" charset="0"/>
              </a:rPr>
            </a:br>
            <a:r>
              <a:rPr lang="en-GB" sz="1600" kern="100" dirty="0">
                <a:solidFill>
                  <a:schemeClr val="accent5"/>
                </a:solidFill>
                <a:latin typeface="Inter"/>
                <a:cs typeface="Times New Roman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https://teesvalley-ca.gov.uk/work/wp-content/uploads/sites/6/2025/03/6-x-LMI-Tees-Valley-Posters-digital-friendly.pdf </a:t>
            </a:r>
            <a:endParaRPr lang="en-GB" sz="1600" kern="100" dirty="0">
              <a:solidFill>
                <a:schemeClr val="accent5"/>
              </a:solidFill>
              <a:latin typeface="Inter"/>
              <a:cs typeface="Times New Roman"/>
            </a:endParaRPr>
          </a:p>
          <a:p>
            <a:pPr marL="285750" indent="-285750">
              <a:lnSpc>
                <a:spcPct val="100000"/>
              </a:lnSpc>
              <a:buFont typeface="Wingdings" pitchFamily="2" charset="2"/>
              <a:buChar char="§"/>
            </a:pPr>
            <a:r>
              <a:rPr lang="en-GB" sz="1600" b="1" kern="100" dirty="0">
                <a:solidFill>
                  <a:srgbClr val="3E1A1C"/>
                </a:solidFill>
                <a:latin typeface="Inter"/>
                <a:cs typeface="Times New Roman"/>
              </a:rPr>
              <a:t>Digital &amp; Creative Sector Workbook</a:t>
            </a:r>
            <a:br>
              <a:rPr lang="en-GB" sz="1600" kern="100" dirty="0">
                <a:cs typeface="Times New Roman" panose="02020603050405020304" pitchFamily="18" charset="0"/>
              </a:rPr>
            </a:br>
            <a:r>
              <a:rPr lang="en-GB" sz="1600" kern="100" dirty="0">
                <a:solidFill>
                  <a:schemeClr val="accent5"/>
                </a:solidFill>
                <a:latin typeface="Inter"/>
                <a:cs typeface="Times New Roman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https://teesvalley-ca.gov.uk/work/wp-content/uploads/sites/6/2025/01/Digital-Creative-digital-1.pdf </a:t>
            </a:r>
            <a:endParaRPr lang="en-GB" sz="1600" kern="100" dirty="0">
              <a:solidFill>
                <a:schemeClr val="accent5"/>
              </a:solidFill>
              <a:latin typeface="Inter"/>
              <a:cs typeface="Times New Roman"/>
            </a:endParaRPr>
          </a:p>
          <a:p>
            <a:pPr marL="285750" indent="-285750">
              <a:lnSpc>
                <a:spcPct val="100000"/>
              </a:lnSpc>
              <a:buFont typeface="Wingdings" pitchFamily="2" charset="2"/>
              <a:buChar char="§"/>
            </a:pPr>
            <a:r>
              <a:rPr lang="en-GB" sz="1600" b="1" kern="100" dirty="0">
                <a:solidFill>
                  <a:srgbClr val="3E1A1C"/>
                </a:solidFill>
                <a:latin typeface="Inter"/>
                <a:cs typeface="Times New Roman"/>
              </a:rPr>
              <a:t>Double 11|</a:t>
            </a:r>
            <a:br>
              <a:rPr lang="en-GB" sz="1600" kern="100" dirty="0">
                <a:latin typeface="Inter"/>
                <a:cs typeface="Times New Roman"/>
              </a:rPr>
            </a:br>
            <a:r>
              <a:rPr lang="en-GB" sz="1600" kern="100" dirty="0">
                <a:solidFill>
                  <a:schemeClr val="accent5"/>
                </a:solidFill>
                <a:latin typeface="Inter"/>
                <a:cs typeface="Times New Roman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https://double11.com/</a:t>
            </a:r>
            <a:endParaRPr lang="en-GB" sz="1600" kern="100" dirty="0">
              <a:solidFill>
                <a:schemeClr val="accent5"/>
              </a:solidFill>
              <a:latin typeface="Inter"/>
              <a:cs typeface="Times New Roman"/>
            </a:endParaRPr>
          </a:p>
          <a:p>
            <a:pPr marL="285750" indent="-285750">
              <a:lnSpc>
                <a:spcPct val="100000"/>
              </a:lnSpc>
              <a:buFont typeface="Wingdings" pitchFamily="2" charset="2"/>
              <a:buChar char="§"/>
            </a:pPr>
            <a:r>
              <a:rPr lang="en-GB" sz="1600" b="1" kern="100" dirty="0">
                <a:solidFill>
                  <a:srgbClr val="3E1A1C"/>
                </a:solidFill>
                <a:latin typeface="Inter"/>
                <a:cs typeface="Times New Roman"/>
              </a:rPr>
              <a:t>Double 11 – Our World </a:t>
            </a:r>
            <a:br>
              <a:rPr lang="en-GB" sz="1600" kern="100" dirty="0">
                <a:cs typeface="Times New Roman" panose="02020603050405020304" pitchFamily="18" charset="0"/>
              </a:rPr>
            </a:br>
            <a:r>
              <a:rPr lang="en-GB" sz="1600" dirty="0">
                <a:solidFill>
                  <a:srgbClr val="3E1A1C"/>
                </a:solidFill>
                <a:latin typeface="Inter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Our World - Double Eleven</a:t>
            </a:r>
            <a:endParaRPr lang="en-GB" sz="1600" dirty="0">
              <a:solidFill>
                <a:srgbClr val="3E1A1C"/>
              </a:solidFill>
              <a:latin typeface="Inter"/>
              <a:cs typeface="Arial"/>
            </a:endParaRPr>
          </a:p>
          <a:p>
            <a:pPr marL="285750" indent="-285750">
              <a:lnSpc>
                <a:spcPct val="100000"/>
              </a:lnSpc>
              <a:buFont typeface="Wingdings" pitchFamily="2" charset="2"/>
              <a:buChar char="§"/>
            </a:pPr>
            <a:r>
              <a:rPr lang="en-GB" sz="1600" b="1" kern="100" dirty="0">
                <a:solidFill>
                  <a:srgbClr val="3E1A1C"/>
                </a:solidFill>
                <a:latin typeface="Inter"/>
                <a:cs typeface="Times New Roman"/>
              </a:rPr>
              <a:t>National Careers Service</a:t>
            </a:r>
            <a:br>
              <a:rPr lang="en-GB" sz="1600" kern="100" dirty="0">
                <a:cs typeface="Times New Roman" panose="02020603050405020304" pitchFamily="18" charset="0"/>
              </a:rPr>
            </a:br>
            <a:r>
              <a:rPr lang="en-GB" sz="1600" dirty="0">
                <a:solidFill>
                  <a:srgbClr val="3E1A1C"/>
                </a:solidFill>
                <a:latin typeface="Inter"/>
                <a:cs typeface="Arial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Careers advice - job profiles, information and resources | National Careers Service</a:t>
            </a:r>
            <a:endParaRPr lang="en-GB" sz="1600" dirty="0">
              <a:solidFill>
                <a:srgbClr val="3E1A1C"/>
              </a:solidFill>
              <a:latin typeface="Inter"/>
              <a:cs typeface="Arial"/>
            </a:endParaRPr>
          </a:p>
          <a:p>
            <a:pPr marL="285750" indent="-285750">
              <a:lnSpc>
                <a:spcPct val="100000"/>
              </a:lnSpc>
              <a:buFont typeface="Wingdings" pitchFamily="2" charset="2"/>
              <a:buChar char="§"/>
            </a:pPr>
            <a:r>
              <a:rPr lang="en-GB" sz="1600" b="1" kern="100" dirty="0">
                <a:solidFill>
                  <a:srgbClr val="3E1A1C"/>
                </a:solidFill>
                <a:latin typeface="Inter"/>
                <a:cs typeface="Times New Roman"/>
              </a:rPr>
              <a:t>Amir Satvat </a:t>
            </a:r>
            <a:br>
              <a:rPr lang="en-GB" sz="1600" kern="100" dirty="0">
                <a:cs typeface="Times New Roman" panose="02020603050405020304" pitchFamily="18" charset="0"/>
              </a:rPr>
            </a:br>
            <a:r>
              <a:rPr lang="en-GB" sz="1600" u="sng" dirty="0">
                <a:solidFill>
                  <a:srgbClr val="3E1A1C"/>
                </a:solidFill>
                <a:effectLst/>
                <a:latin typeface="Inter"/>
                <a:cs typeface="Aptos" panose="020B000402020202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https://amirsatvat.com</a:t>
            </a:r>
            <a:endParaRPr lang="en-GB" sz="1600" u="sng" dirty="0">
              <a:solidFill>
                <a:srgbClr val="3E1A1C"/>
              </a:solidFill>
              <a:effectLst/>
              <a:latin typeface="Inter"/>
              <a:cs typeface="Aptos" panose="020B0004020202020204" pitchFamily="34" charset="0"/>
            </a:endParaRPr>
          </a:p>
          <a:p>
            <a:pPr marL="285750" indent="-285750">
              <a:lnSpc>
                <a:spcPct val="100000"/>
              </a:lnSpc>
              <a:buFont typeface="Wingdings" pitchFamily="2" charset="2"/>
              <a:buChar char="§"/>
            </a:pPr>
            <a:r>
              <a:rPr lang="en-GB" sz="1600" b="1" dirty="0">
                <a:solidFill>
                  <a:srgbClr val="3E1A1C"/>
                </a:solidFill>
                <a:latin typeface="Inter"/>
                <a:cs typeface="Aptos" panose="020B0004020202020204" pitchFamily="34" charset="0"/>
              </a:rPr>
              <a:t>Indie Games Career Pathways </a:t>
            </a:r>
            <a:br>
              <a:rPr lang="en-GB" sz="1600" dirty="0">
                <a:cs typeface="Aptos" panose="020B0004020202020204" pitchFamily="34" charset="0"/>
              </a:rPr>
            </a:br>
            <a:r>
              <a:rPr lang="en-GB" sz="1600" dirty="0">
                <a:solidFill>
                  <a:srgbClr val="3E1A1C"/>
                </a:solidFill>
                <a:latin typeface="Inter"/>
                <a:cs typeface="Arial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Career Paths</a:t>
            </a:r>
            <a:endParaRPr lang="en-GB" sz="1600" dirty="0">
              <a:solidFill>
                <a:srgbClr val="3E1A1C"/>
              </a:solidFill>
              <a:effectLst/>
              <a:latin typeface="Inter"/>
              <a:cs typeface="Arial"/>
            </a:endParaRPr>
          </a:p>
          <a:p>
            <a:pPr marL="285750" indent="-285750">
              <a:lnSpc>
                <a:spcPct val="100000"/>
              </a:lnSpc>
              <a:buFont typeface="Wingdings" pitchFamily="2" charset="2"/>
              <a:buChar char="§"/>
            </a:pPr>
            <a:r>
              <a:rPr lang="en-GB" sz="1600" b="1" dirty="0">
                <a:solidFill>
                  <a:srgbClr val="3E1A1C"/>
                </a:solidFill>
                <a:effectLst/>
                <a:latin typeface="Inter"/>
                <a:cs typeface="Aptos" panose="020B0004020202020204" pitchFamily="34" charset="0"/>
              </a:rPr>
              <a:t>Teesside University Animex Festival </a:t>
            </a:r>
            <a:br>
              <a:rPr lang="en-GB" sz="1600" dirty="0">
                <a:effectLst/>
                <a:cs typeface="Aptos" panose="020B0004020202020204" pitchFamily="34" charset="0"/>
              </a:rPr>
            </a:br>
            <a:r>
              <a:rPr lang="en-GB" sz="1600" dirty="0">
                <a:solidFill>
                  <a:srgbClr val="3E1A1C"/>
                </a:solidFill>
                <a:latin typeface="Inter"/>
                <a:cs typeface="Arial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Animex Festival</a:t>
            </a:r>
            <a:endParaRPr lang="en-GB" sz="1600" kern="100" dirty="0">
              <a:latin typeface="Inter"/>
              <a:cs typeface="Arial"/>
            </a:endParaRPr>
          </a:p>
          <a:p>
            <a:pPr>
              <a:lnSpc>
                <a:spcPct val="100000"/>
              </a:lnSpc>
              <a:spcAft>
                <a:spcPts val="800"/>
              </a:spcAft>
            </a:pPr>
            <a:endParaRPr lang="en-GB" sz="1600" kern="100" dirty="0"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Aft>
                <a:spcPts val="800"/>
              </a:spcAft>
              <a:buNone/>
            </a:pPr>
            <a:endParaRPr lang="en-GB" sz="1600" kern="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4AF03A-1D11-14BD-80CC-6895B0ABA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Next?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2ED02A5-8C26-10F8-1AA0-E0340422098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488659" y="6087265"/>
            <a:ext cx="1294193" cy="43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15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FEDB697-DD36-FC0F-422D-4BEF3B8F76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88659" y="6087265"/>
            <a:ext cx="1294193" cy="43461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CAAE0-AC70-BBBD-155A-224899F81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931B3B-B5E3-4E25-ACC4-DC7C933A7F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/>
              <a:t>By the end of this lesson, students will:</a:t>
            </a:r>
          </a:p>
          <a:p>
            <a:pPr marL="342900" lvl="0" indent="-342900">
              <a:buFont typeface="Wingdings" pitchFamily="2" charset="2"/>
              <a:buChar char="§"/>
            </a:pPr>
            <a:r>
              <a:rPr lang="en-GB"/>
              <a:t>Understand about Double Eleven as an employer and their values</a:t>
            </a:r>
          </a:p>
          <a:p>
            <a:pPr marL="342900" lvl="0" indent="-342900">
              <a:buFont typeface="Wingdings" pitchFamily="2" charset="2"/>
              <a:buChar char="§"/>
            </a:pPr>
            <a:r>
              <a:rPr lang="en-GB"/>
              <a:t>Understand Waterfall and Agile methodologies.</a:t>
            </a:r>
          </a:p>
          <a:p>
            <a:pPr marL="342900" lvl="0" indent="-342900">
              <a:buFont typeface="Wingdings" pitchFamily="2" charset="2"/>
              <a:buChar char="§"/>
            </a:pPr>
            <a:r>
              <a:rPr lang="en-GB"/>
              <a:t>Learn how game development studios like Double Eleven apply these methodologies.</a:t>
            </a:r>
          </a:p>
          <a:p>
            <a:pPr marL="342900" lvl="0" indent="-342900">
              <a:buFont typeface="Wingdings" pitchFamily="2" charset="2"/>
              <a:buChar char="§"/>
            </a:pPr>
            <a:r>
              <a:rPr lang="en-GB"/>
              <a:t>Discuss why game studios may mix methodologies depending on project needs.</a:t>
            </a:r>
          </a:p>
          <a:p>
            <a:pPr marL="342900" lvl="0" indent="-342900">
              <a:buFont typeface="Wingdings" pitchFamily="2" charset="2"/>
              <a:buChar char="§"/>
            </a:pPr>
            <a:r>
              <a:rPr lang="en-GB"/>
              <a:t>Be able to research the Digital sector and potential career pathways in Tees Valley</a:t>
            </a:r>
          </a:p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5C15D8-594E-6471-E433-0874A0FE9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Objectives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0085A050-4EE5-57EB-7CB4-7983505D87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88659" y="6087265"/>
            <a:ext cx="1294193" cy="43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546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8E94A-1FF7-A2DC-1B49-84D3EA3F7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107" y="423741"/>
            <a:ext cx="11486417" cy="572721"/>
          </a:xfrm>
        </p:spPr>
        <p:txBody>
          <a:bodyPr/>
          <a:lstStyle/>
          <a:p>
            <a:r>
              <a:rPr lang="en-GB"/>
              <a:t>Double Eleven- Who are they?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C529A67-325A-24B4-6ABD-D27F580802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4108" y="1276425"/>
            <a:ext cx="5595866" cy="4607281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GB"/>
              <a:t>Double Eleven was founded in 2009 in the North East on the idea of creating a company that puts people first, a place where you get to work on exciting projects, while also having a great work-life balance. They are proud that their 'people first profit' philosophy is still at the heart of the business today as it was back then.</a:t>
            </a:r>
          </a:p>
          <a:p>
            <a:pPr>
              <a:lnSpc>
                <a:spcPct val="120000"/>
              </a:lnSpc>
            </a:pPr>
            <a:r>
              <a:rPr lang="en-GB"/>
              <a:t>Since then, they have grown into a full-service game developer and publisher comprising of brilliant programmers, designers, artists, producers, audio designers, publishing experts and support teams, led by a passionate and principled leadership team who want to nurture their people to be their best.</a:t>
            </a:r>
          </a:p>
          <a:p>
            <a:pPr>
              <a:lnSpc>
                <a:spcPct val="120000"/>
              </a:lnSpc>
            </a:pPr>
            <a:r>
              <a:rPr lang="en-GB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Independent Games Studio - Double Eleven</a:t>
            </a:r>
            <a:r>
              <a:rPr lang="en-GB"/>
              <a:t>  </a:t>
            </a:r>
          </a:p>
          <a:p>
            <a:pPr>
              <a:lnSpc>
                <a:spcPct val="120000"/>
              </a:lnSpc>
            </a:pPr>
            <a:endParaRPr lang="en-GB"/>
          </a:p>
          <a:p>
            <a:pPr>
              <a:lnSpc>
                <a:spcPct val="120000"/>
              </a:lnSpc>
            </a:pPr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7E62F0-045B-2854-E394-2BF51C805E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4374" y="1239007"/>
            <a:ext cx="3778376" cy="31486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0DF7A0-154B-CB5A-DBE8-AE7F71B612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6251" y="3429000"/>
            <a:ext cx="2453268" cy="204439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687B7C2C-E751-941B-6F5F-A2F9937428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88659" y="6087265"/>
            <a:ext cx="1294193" cy="43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170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552BE-FE6E-49B7-A2A8-1D069274E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E8930-8336-5F70-F0F3-1BD9369C0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Double Eleven- Who are we?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5D82F0A-3F18-5B96-A851-32CAE8F9637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l"/>
            <a:r>
              <a:rPr lang="en-GB" b="1" i="0">
                <a:solidFill>
                  <a:schemeClr val="tx1"/>
                </a:solidFill>
                <a:effectLst/>
              </a:rPr>
              <a:t>440</a:t>
            </a:r>
            <a:r>
              <a:rPr lang="en-GB" i="0">
                <a:solidFill>
                  <a:schemeClr val="tx1"/>
                </a:solidFill>
                <a:effectLst/>
              </a:rPr>
              <a:t> strong</a:t>
            </a:r>
          </a:p>
          <a:p>
            <a:pPr algn="l"/>
            <a:r>
              <a:rPr lang="en-GB" b="1" i="0">
                <a:solidFill>
                  <a:schemeClr val="tx1"/>
                </a:solidFill>
                <a:effectLst/>
              </a:rPr>
              <a:t>20+ </a:t>
            </a:r>
            <a:r>
              <a:rPr lang="en-GB" i="0">
                <a:solidFill>
                  <a:schemeClr val="tx1"/>
                </a:solidFill>
                <a:effectLst/>
              </a:rPr>
              <a:t>different titles</a:t>
            </a:r>
          </a:p>
          <a:p>
            <a:pPr algn="l"/>
            <a:r>
              <a:rPr lang="en-GB" b="1" i="0">
                <a:solidFill>
                  <a:schemeClr val="tx1"/>
                </a:solidFill>
                <a:effectLst/>
              </a:rPr>
              <a:t>30 </a:t>
            </a:r>
            <a:r>
              <a:rPr lang="en-GB" i="0">
                <a:solidFill>
                  <a:schemeClr val="tx1"/>
                </a:solidFill>
                <a:effectLst/>
              </a:rPr>
              <a:t>nationalities in their team</a:t>
            </a:r>
          </a:p>
          <a:p>
            <a:pPr algn="l"/>
            <a:r>
              <a:rPr lang="en-GB" b="1" i="0">
                <a:solidFill>
                  <a:schemeClr val="tx1"/>
                </a:solidFill>
                <a:effectLst/>
              </a:rPr>
              <a:t>14</a:t>
            </a:r>
            <a:r>
              <a:rPr lang="en-GB" i="0">
                <a:solidFill>
                  <a:schemeClr val="tx1"/>
                </a:solidFill>
                <a:effectLst/>
              </a:rPr>
              <a:t> years of experience</a:t>
            </a:r>
          </a:p>
          <a:p>
            <a:pPr algn="l"/>
            <a:r>
              <a:rPr lang="en-GB" b="1" i="0">
                <a:solidFill>
                  <a:schemeClr val="tx1"/>
                </a:solidFill>
                <a:effectLst/>
              </a:rPr>
              <a:t>3 </a:t>
            </a:r>
            <a:r>
              <a:rPr lang="en-GB" i="0">
                <a:solidFill>
                  <a:schemeClr val="tx1"/>
                </a:solidFill>
                <a:effectLst/>
              </a:rPr>
              <a:t>generations of consoles</a:t>
            </a:r>
          </a:p>
          <a:p>
            <a:pPr algn="l"/>
            <a:r>
              <a:rPr lang="en-GB" b="1" i="0">
                <a:solidFill>
                  <a:schemeClr val="tx1"/>
                </a:solidFill>
                <a:effectLst/>
              </a:rPr>
              <a:t>3 </a:t>
            </a:r>
            <a:r>
              <a:rPr lang="en-GB" i="0">
                <a:solidFill>
                  <a:schemeClr val="tx1"/>
                </a:solidFill>
                <a:effectLst/>
              </a:rPr>
              <a:t>Best Place to Work awards</a:t>
            </a:r>
          </a:p>
          <a:p>
            <a:pPr algn="l"/>
            <a:r>
              <a:rPr lang="en-GB" b="1" i="0">
                <a:solidFill>
                  <a:schemeClr val="tx1"/>
                </a:solidFill>
                <a:effectLst/>
              </a:rPr>
              <a:t>2 </a:t>
            </a:r>
            <a:r>
              <a:rPr lang="en-GB" i="0">
                <a:solidFill>
                  <a:schemeClr val="tx1"/>
                </a:solidFill>
                <a:effectLst/>
              </a:rPr>
              <a:t>studio locations</a:t>
            </a:r>
          </a:p>
          <a:p>
            <a:pPr algn="l"/>
            <a:r>
              <a:rPr lang="en-GB" b="1" i="0">
                <a:solidFill>
                  <a:schemeClr val="tx1"/>
                </a:solidFill>
                <a:effectLst/>
              </a:rPr>
              <a:t>100%</a:t>
            </a:r>
            <a:r>
              <a:rPr lang="en-GB" i="0">
                <a:solidFill>
                  <a:schemeClr val="tx1"/>
                </a:solidFill>
                <a:effectLst/>
              </a:rPr>
              <a:t> independent</a:t>
            </a:r>
          </a:p>
          <a:p>
            <a:endParaRPr lang="en-GB"/>
          </a:p>
          <a:p>
            <a:pPr marL="0" indent="0">
              <a:buNone/>
            </a:pPr>
            <a:r>
              <a:rPr lang="en-GB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Our World - Double Eleven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C0505A-9A27-3F43-6F6F-F6EA4477BCEF}"/>
              </a:ext>
            </a:extLst>
          </p:cNvPr>
          <p:cNvSpPr txBox="1"/>
          <p:nvPr/>
        </p:nvSpPr>
        <p:spPr>
          <a:xfrm>
            <a:off x="4835251" y="1260088"/>
            <a:ext cx="6809061" cy="4837155"/>
          </a:xfrm>
          <a:prstGeom prst="rect">
            <a:avLst/>
          </a:prstGeom>
          <a:solidFill>
            <a:schemeClr val="tx1"/>
          </a:solidFill>
        </p:spPr>
        <p:txBody>
          <a:bodyPr wrap="square" lIns="144000" tIns="108000" rIns="1404000" rtlCol="0">
            <a:noAutofit/>
          </a:bodyPr>
          <a:lstStyle/>
          <a:p>
            <a:r>
              <a:rPr lang="en-GB" sz="2000" b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Our Values</a:t>
            </a:r>
          </a:p>
          <a:p>
            <a:endParaRPr lang="en-GB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r>
              <a:rPr lang="en-GB" b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Integrity</a:t>
            </a:r>
            <a:r>
              <a:rPr lang="en-GB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 – We work with honesty and consistency, collaborating openly and always seeking the right thing to do</a:t>
            </a:r>
          </a:p>
          <a:p>
            <a:endParaRPr lang="en-GB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endParaRPr lang="en-GB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r>
              <a:rPr lang="en-GB" b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Humanity</a:t>
            </a:r>
            <a:r>
              <a:rPr lang="en-GB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 – Our people are the heart of our evolution and we nurture them to be their best. Without them our vision would fail</a:t>
            </a:r>
          </a:p>
          <a:p>
            <a:endParaRPr lang="en-GB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endParaRPr lang="en-GB">
              <a:solidFill>
                <a:schemeClr val="bg1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r>
              <a:rPr lang="en-GB" b="1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Ambition</a:t>
            </a:r>
            <a:r>
              <a:rPr lang="en-GB">
                <a:solidFill>
                  <a:schemeClr val="bg1"/>
                </a:solidFill>
                <a:latin typeface="Inter" panose="02000503000000020004" pitchFamily="2" charset="0"/>
                <a:ea typeface="Inter" panose="02000503000000020004" pitchFamily="2" charset="0"/>
              </a:rPr>
              <a:t> – Ambition is in our blood. It is this drive that pushes us to create the best games possible, going above and beyond for our teams, partners and players.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4C4D171-8677-6E6A-2AB0-5B40989C90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2529" y="1581255"/>
            <a:ext cx="1087597" cy="12084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C8DC36C-4EA4-FE09-35B5-A67E0DC3E1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2529" y="3069659"/>
            <a:ext cx="1087597" cy="12084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D5DE496-1642-C583-6CAE-9C6CFAFAA5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2529" y="4558063"/>
            <a:ext cx="1134080" cy="1260088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8FA0A26C-D5DA-A78F-6FFE-2525049E9F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88659" y="6087265"/>
            <a:ext cx="1294193" cy="43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410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C1451-3103-0447-22C4-B8F41C6F8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E2107-7A89-85A4-1F93-CD6DDFADEE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b="1"/>
              <a:t>Why Waterfall?</a:t>
            </a:r>
          </a:p>
          <a:p>
            <a:pPr lvl="0"/>
            <a:r>
              <a:rPr lang="en-GB"/>
              <a:t>Some game projects require strict planning, especially when working with external publishers or remastering existing games.</a:t>
            </a:r>
          </a:p>
          <a:p>
            <a:pPr lvl="0"/>
            <a:r>
              <a:rPr lang="en-GB"/>
              <a:t>Double Eleven might use Waterfall when:</a:t>
            </a:r>
          </a:p>
          <a:p>
            <a:pPr lvl="0"/>
            <a:r>
              <a:rPr lang="en-GB"/>
              <a:t>A game design is well-defined from the start (e.g., working with a big publisher like Rockstar Games).</a:t>
            </a:r>
          </a:p>
          <a:p>
            <a:pPr lvl="0"/>
            <a:r>
              <a:rPr lang="en-GB"/>
              <a:t>They are porting a game to a new platform (e.g., no major design changes, just technical adjustments).</a:t>
            </a:r>
          </a:p>
          <a:p>
            <a:pPr lvl="0"/>
            <a:r>
              <a:rPr lang="en-GB"/>
              <a:t>There are fixed deadlines and milestones (e.g., contractual obligations).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A1676A-B183-6D56-0A2B-6F0DD9F23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Waterfall in Game Development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12C23C1B-3D79-F19D-C4D4-94B872F6E3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88659" y="6087265"/>
            <a:ext cx="1294193" cy="43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688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611DC-30D9-6B71-A735-A94C82D7C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2C18B-D345-FD92-0FBA-0D5EC493F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Activity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602FD-340F-0DEE-59B3-E1FF6410E4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0878" y="2061320"/>
            <a:ext cx="11137748" cy="751656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700" b="1" kern="0">
                <a:effectLst/>
                <a:cs typeface="Times New Roman" panose="02020603050405020304" pitchFamily="18" charset="0"/>
              </a:rPr>
              <a:t>Task: In groups, students will apply the Waterfall methodology to plan the porting process of Red Dead Redemption 2 from start to finish, focusing on each of the key stages:</a:t>
            </a:r>
            <a:endParaRPr lang="en-GB" sz="1700" b="1" kern="100">
              <a:effectLst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492D06-C40D-A3D4-80AF-94D2D2788232}"/>
              </a:ext>
            </a:extLst>
          </p:cNvPr>
          <p:cNvSpPr txBox="1"/>
          <p:nvPr/>
        </p:nvSpPr>
        <p:spPr>
          <a:xfrm>
            <a:off x="334107" y="1153063"/>
            <a:ext cx="10698477" cy="7516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indent="0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Font typeface="Wingdings" pitchFamily="2" charset="2"/>
              <a:buNone/>
              <a:defRPr b="0" i="0" kern="0">
                <a:solidFill>
                  <a:schemeClr val="tx2"/>
                </a:solidFill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GB" b="1" i="1">
                <a:latin typeface="Inter" panose="02000503000000020004" pitchFamily="2" charset="0"/>
                <a:ea typeface="Inter" panose="02000503000000020004" pitchFamily="2" charset="0"/>
              </a:rPr>
              <a:t>Scenario: </a:t>
            </a:r>
            <a:r>
              <a:rPr lang="en-GB" i="1">
                <a:latin typeface="Inter" panose="02000503000000020004" pitchFamily="2" charset="0"/>
                <a:ea typeface="Inter" panose="02000503000000020004" pitchFamily="2" charset="0"/>
              </a:rPr>
              <a:t>Double Eleven ported Red Dead Redemption 2 (RDR2) to the Nintendo Switch. They had to ensure the game remained faithful to the original while optimizing it for the new hardware.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864CC3-098F-A013-8FBD-E30FA3C6E333}"/>
              </a:ext>
            </a:extLst>
          </p:cNvPr>
          <p:cNvSpPr txBox="1"/>
          <p:nvPr/>
        </p:nvSpPr>
        <p:spPr>
          <a:xfrm>
            <a:off x="360878" y="3032204"/>
            <a:ext cx="10880863" cy="2782810"/>
          </a:xfrm>
          <a:prstGeom prst="rect">
            <a:avLst/>
          </a:prstGeom>
        </p:spPr>
        <p:txBody>
          <a:bodyPr lIns="0" tIns="0" rIns="0" bIns="0" numCol="2" spcCol="360000" anchor="t">
            <a:normAutofit/>
          </a:bodyPr>
          <a:lstStyle>
            <a:lvl1pPr indent="0">
              <a:lnSpc>
                <a:spcPct val="115000"/>
              </a:lnSpc>
              <a:spcBef>
                <a:spcPts val="1000"/>
              </a:spcBef>
              <a:spcAft>
                <a:spcPts val="800"/>
              </a:spcAft>
              <a:buFont typeface="Wingdings" pitchFamily="2" charset="2"/>
              <a:buNone/>
              <a:defRPr sz="1700" b="0" i="0" kern="0">
                <a:solidFill>
                  <a:schemeClr val="tx2"/>
                </a:solidFill>
                <a:effectLst/>
                <a:latin typeface="Arial mt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85750" indent="-285750">
              <a:buFont typeface="Wingdings" pitchFamily="2" charset="2"/>
              <a:buChar char="§"/>
            </a:pPr>
            <a:r>
              <a:rPr lang="en-GB" sz="1400" dirty="0">
                <a:latin typeface="Inter"/>
                <a:ea typeface="Inter" panose="02000503000000020004" pitchFamily="2" charset="0"/>
                <a:cs typeface="Times New Roman"/>
              </a:rPr>
              <a:t>Requirements Gathering – What are the core technical specifications of the Nintendo Switch? What limitations and requirements need to be considered (e.g., graphics, storage)?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dirty="0">
                <a:latin typeface="Inter"/>
                <a:ea typeface="Inter" panose="02000503000000020004" pitchFamily="2" charset="0"/>
                <a:cs typeface="Times New Roman"/>
              </a:rPr>
              <a:t>System Design – How will the game’s design be adapted to the Switch? What changes are needed to the control scheme, graphics, </a:t>
            </a:r>
            <a:r>
              <a:rPr lang="en-GB" sz="1400">
                <a:latin typeface="Inter"/>
                <a:ea typeface="Inter" panose="02000503000000020004" pitchFamily="2" charset="0"/>
                <a:cs typeface="Times New Roman"/>
              </a:rPr>
              <a:t>and user interface?</a:t>
            </a:r>
            <a:endParaRPr lang="en-GB">
              <a:ea typeface="Inter" panose="02000503000000020004" pitchFamily="2" charset="0"/>
            </a:endParaRPr>
          </a:p>
          <a:p>
            <a:pPr marL="285750" indent="-285750">
              <a:lnSpc>
                <a:spcPct val="114999"/>
              </a:lnSpc>
              <a:buFont typeface="Wingdings" pitchFamily="2" charset="2"/>
              <a:buChar char="§"/>
            </a:pPr>
            <a:r>
              <a:rPr lang="en-GB" sz="1400" dirty="0">
                <a:latin typeface="Inter"/>
                <a:ea typeface="Inter" panose="02000503000000020004" pitchFamily="2" charset="0"/>
                <a:cs typeface="Times New Roman"/>
              </a:rPr>
              <a:t>Implementation – What are the key development tasks to be completed (e.g., optimizing textures, ensuring compatibility with Switch controls)?</a:t>
            </a:r>
            <a:endParaRPr lang="en-GB"/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dirty="0">
                <a:latin typeface="Inter"/>
                <a:ea typeface="Inter" panose="02000503000000020004" pitchFamily="2" charset="0"/>
                <a:cs typeface="Times New Roman"/>
              </a:rPr>
              <a:t>Verification – How will you test the game to ensure it runs smoothly on the new platform? What performance tests will be run?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dirty="0">
                <a:latin typeface="Inter"/>
                <a:ea typeface="Inter" panose="02000503000000020004" pitchFamily="2" charset="0"/>
                <a:cs typeface="Times New Roman"/>
              </a:rPr>
              <a:t>Maintenance – After the port is released, what steps will be taken for bug fixes and performance improvements?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E2D8384-8E37-8CC4-7D99-D8E16F0D1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88659" y="6087265"/>
            <a:ext cx="1294193" cy="43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277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045FE-5481-3649-C849-BD840C1E1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5F908-7121-EEE5-0B42-06DFFDB403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800" b="1" kern="0">
                <a:effectLst/>
                <a:cs typeface="Times New Roman" panose="02020603050405020304" pitchFamily="18" charset="0"/>
              </a:rPr>
              <a:t>Why Agile?</a:t>
            </a:r>
            <a:endParaRPr lang="en-GB" sz="1800" b="1" kern="100">
              <a:effectLst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800" kern="0">
                <a:effectLst/>
                <a:cs typeface="Times New Roman" panose="02020603050405020304" pitchFamily="18" charset="0"/>
              </a:rPr>
              <a:t>Game development is unpredictable—features change based on testing and feedback.</a:t>
            </a:r>
            <a:endParaRPr lang="en-GB" sz="1800" kern="100">
              <a:effectLst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800" kern="0">
                <a:effectLst/>
                <a:cs typeface="Times New Roman" panose="02020603050405020304" pitchFamily="18" charset="0"/>
              </a:rPr>
              <a:t>Double Eleven might use Agile when:</a:t>
            </a:r>
            <a:endParaRPr lang="en-GB" sz="1800" kern="100">
              <a:effectLst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800" kern="0">
                <a:effectLst/>
                <a:cs typeface="Times New Roman" panose="02020603050405020304" pitchFamily="18" charset="0"/>
              </a:rPr>
              <a:t>Developing an original game where mechanics need frequent iteration.</a:t>
            </a:r>
            <a:endParaRPr lang="en-GB" sz="1800" kern="100">
              <a:effectLst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800" kern="0">
                <a:effectLst/>
                <a:cs typeface="Times New Roman" panose="02020603050405020304" pitchFamily="18" charset="0"/>
              </a:rPr>
              <a:t>Working with an evolving game (e.g., live-service updates, DLC).</a:t>
            </a:r>
            <a:endParaRPr lang="en-GB" sz="1800" kern="100">
              <a:effectLst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en-GB" sz="1800" kern="0">
                <a:effectLst/>
                <a:cs typeface="Times New Roman" panose="02020603050405020304" pitchFamily="18" charset="0"/>
              </a:rPr>
              <a:t>Prototyping new mechanics before committing to full development.</a:t>
            </a:r>
            <a:endParaRPr lang="en-GB" sz="1800" kern="100">
              <a:effectLst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47EC54-751A-939E-1ADA-7AE222C93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Agile in Game Development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5FFDB1F-3BFB-03B5-DAD9-9215B52230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88659" y="6087265"/>
            <a:ext cx="1294193" cy="43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651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CE309-8F91-2663-0612-890FBB764A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F522D6B-D276-26B5-92C3-644E2E2C0E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1800" b="1" i="1"/>
              <a:t>Scenario: </a:t>
            </a:r>
            <a:r>
              <a:rPr lang="en-GB" sz="1800" i="1"/>
              <a:t>Double Eleven developed their own original game, </a:t>
            </a:r>
            <a:r>
              <a:rPr lang="en-GB" sz="1800" i="1" err="1"/>
              <a:t>Blindfire</a:t>
            </a:r>
            <a:r>
              <a:rPr lang="en-GB" sz="1800" i="1"/>
              <a:t>, which was released in October last year.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en-GB" sz="1800" b="1" kern="0">
                <a:cs typeface="Times New Roman" panose="02020603050405020304" pitchFamily="18" charset="0"/>
              </a:rPr>
              <a:t>Task: Divide students into pairs and ask them to create a simple, low-fidelity prototype for one feature of </a:t>
            </a:r>
            <a:r>
              <a:rPr lang="en-GB" sz="1800" b="1" kern="0" err="1">
                <a:cs typeface="Times New Roman" panose="02020603050405020304" pitchFamily="18" charset="0"/>
              </a:rPr>
              <a:t>Blindfire</a:t>
            </a:r>
            <a:r>
              <a:rPr lang="en-GB" sz="1800" b="1" kern="0">
                <a:cs typeface="Times New Roman" panose="02020603050405020304" pitchFamily="18" charset="0"/>
              </a:rPr>
              <a:t> using paper and markers.</a:t>
            </a:r>
            <a:endParaRPr lang="en-GB" sz="1800" b="1" kern="100"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en-GB" sz="1800" kern="0">
                <a:cs typeface="Times New Roman" panose="02020603050405020304" pitchFamily="18" charset="0"/>
              </a:rPr>
              <a:t>For example, design the user interface for a skill progression screen where players can see their character’s improvement.</a:t>
            </a:r>
            <a:endParaRPr lang="en-GB" sz="1800" kern="100">
              <a:cs typeface="Times New Roman" panose="02020603050405020304" pitchFamily="18" charset="0"/>
            </a:endParaRPr>
          </a:p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0E96-3D99-829D-741F-16D2AD1FD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Activity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95874BE-528D-67E7-9C4E-418E30A2B5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88659" y="6087265"/>
            <a:ext cx="1294193" cy="43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9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7AF82-BBED-8E9F-C680-0E22EEB92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41614-BF2F-018B-962A-5B33083560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GB" sz="1800" kern="0">
                <a:cs typeface="Times New Roman" panose="02020603050405020304" pitchFamily="18" charset="0"/>
              </a:rPr>
              <a:t>H</a:t>
            </a:r>
            <a:r>
              <a:rPr lang="en-GB" sz="1800" kern="0">
                <a:effectLst/>
                <a:cs typeface="Times New Roman" panose="02020603050405020304" pitchFamily="18" charset="0"/>
              </a:rPr>
              <a:t>ow do Double Eleven balance Waterfall and Agile depending on project needs?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GB" sz="1800" b="1" kern="0">
                <a:effectLst/>
                <a:cs typeface="Times New Roman" panose="02020603050405020304" pitchFamily="18" charset="0"/>
              </a:rPr>
              <a:t>Key Takeaways:</a:t>
            </a:r>
            <a:endParaRPr lang="en-GB" sz="1800" b="1" kern="100">
              <a:effectLst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800" kern="0">
                <a:effectLst/>
                <a:cs typeface="Times New Roman" panose="02020603050405020304" pitchFamily="18" charset="0"/>
              </a:rPr>
              <a:t>Game development is flexible: Studios like Double Eleven use both Waterfall and Agile based on the project.</a:t>
            </a:r>
            <a:endParaRPr lang="en-GB" sz="1800" kern="100">
              <a:effectLst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GB" sz="1800" kern="0">
                <a:effectLst/>
                <a:cs typeface="Times New Roman" panose="02020603050405020304" pitchFamily="18" charset="0"/>
              </a:rPr>
              <a:t>Waterfall is great for structured projects (ports, remasters).</a:t>
            </a:r>
            <a:endParaRPr lang="en-GB" sz="1800" kern="100">
              <a:effectLst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Wingdings" pitchFamily="2" charset="2"/>
              <a:buChar char="§"/>
            </a:pPr>
            <a:r>
              <a:rPr lang="en-GB" sz="1800" kern="0">
                <a:effectLst/>
                <a:cs typeface="Times New Roman" panose="02020603050405020304" pitchFamily="18" charset="0"/>
              </a:rPr>
              <a:t>Agile works well for new and evolving games.</a:t>
            </a:r>
            <a:endParaRPr lang="en-GB" sz="1800" kern="100">
              <a:effectLst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Arial mt"/>
              <a:buChar char="•"/>
            </a:pPr>
            <a:endParaRPr lang="en-GB" sz="1800" kern="100">
              <a:effectLst/>
              <a:cs typeface="Times New Roman" panose="020206030504050203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D1CAB4-708F-37DE-738E-42E38A84D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Lesson Summary 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3B8429E-F937-8FC3-8FD5-576272EEFE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88659" y="6087265"/>
            <a:ext cx="1294193" cy="43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93698"/>
      </p:ext>
    </p:extLst>
  </p:cSld>
  <p:clrMapOvr>
    <a:masterClrMapping/>
  </p:clrMapOvr>
</p:sld>
</file>

<file path=ppt/theme/theme1.xml><?xml version="1.0" encoding="utf-8"?>
<a:theme xmlns:a="http://schemas.openxmlformats.org/drawingml/2006/main" name="Careers &amp; Skills">
  <a:themeElements>
    <a:clrScheme name="Careers &amp; Skills">
      <a:dk1>
        <a:srgbClr val="000000"/>
      </a:dk1>
      <a:lt1>
        <a:srgbClr val="FFFFFF"/>
      </a:lt1>
      <a:dk2>
        <a:srgbClr val="3E1A1C"/>
      </a:dk2>
      <a:lt2>
        <a:srgbClr val="FFFFFF"/>
      </a:lt2>
      <a:accent1>
        <a:srgbClr val="C7B2EA"/>
      </a:accent1>
      <a:accent2>
        <a:srgbClr val="3ADCC9"/>
      </a:accent2>
      <a:accent3>
        <a:srgbClr val="D0C3D0"/>
      </a:accent3>
      <a:accent4>
        <a:srgbClr val="635865"/>
      </a:accent4>
      <a:accent5>
        <a:srgbClr val="3F2A59"/>
      </a:accent5>
      <a:accent6>
        <a:srgbClr val="E3D8F5"/>
      </a:accent6>
      <a:hlink>
        <a:srgbClr val="C7B2EA"/>
      </a:hlink>
      <a:folHlink>
        <a:srgbClr val="D5C5E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B37C370094A947B45A665807D95A87" ma:contentTypeVersion="33" ma:contentTypeDescription="Create a new document." ma:contentTypeScope="" ma:versionID="e81f58c608359e745d252ca715e5d9f4">
  <xsd:schema xmlns:xsd="http://www.w3.org/2001/XMLSchema" xmlns:xs="http://www.w3.org/2001/XMLSchema" xmlns:p="http://schemas.microsoft.com/office/2006/metadata/properties" xmlns:ns1="c51e0c16-3c70-4bed-930f-b02839d0dd8b" xmlns:ns3="5f308053-a768-43f1-bf66-06210bb74c0d" targetNamespace="http://schemas.microsoft.com/office/2006/metadata/properties" ma:root="true" ma:fieldsID="e1a01f29c5ff43f598b60aeb9896ffb7" ns1:_="" ns3:_="">
    <xsd:import namespace="c51e0c16-3c70-4bed-930f-b02839d0dd8b"/>
    <xsd:import namespace="5f308053-a768-43f1-bf66-06210bb74c0d"/>
    <xsd:element name="properties">
      <xsd:complexType>
        <xsd:sequence>
          <xsd:element name="documentManagement">
            <xsd:complexType>
              <xsd:all>
                <xsd:element ref="ns1:Review_x0020_Status" minOccurs="0"/>
                <xsd:element ref="ns1:Link" minOccurs="0"/>
                <xsd:element ref="ns1:_Flow_SignoffStatus" minOccurs="0"/>
                <xsd:element ref="ns1:MigrationWizId" minOccurs="0"/>
                <xsd:element ref="ns1:MigrationWizIdPermissions" minOccurs="0"/>
                <xsd:element ref="ns1:MigrationWizIdPermissionLevels" minOccurs="0"/>
                <xsd:element ref="ns1:MigrationWizIdDocumentLibraryPermissions" minOccurs="0"/>
                <xsd:element ref="ns1:MigrationWizIdSecurityGroups" minOccurs="0"/>
                <xsd:element ref="ns1:MediaServiceMetadata" minOccurs="0"/>
                <xsd:element ref="ns1:MediaServiceFastMetadata" minOccurs="0"/>
                <xsd:element ref="ns1:MediaServiceDateTaken" minOccurs="0"/>
                <xsd:element ref="ns1:MediaServiceAutoKeyPoints" minOccurs="0"/>
                <xsd:element ref="ns1:MediaServiceKeyPoints" minOccurs="0"/>
                <xsd:element ref="ns1:MediaServiceAutoTags" minOccurs="0"/>
                <xsd:element ref="ns1:MediaServiceOCR" minOccurs="0"/>
                <xsd:element ref="ns1:MediaServiceGenerationTime" minOccurs="0"/>
                <xsd:element ref="ns1:MediaServiceEventHashCode" minOccurs="0"/>
                <xsd:element ref="ns1:MediaServiceLocation" minOccurs="0"/>
                <xsd:element ref="ns3:SharedWithUsers" minOccurs="0"/>
                <xsd:element ref="ns3:SharedWithDetails" minOccurs="0"/>
                <xsd:element ref="ns1:MediaLengthInSeconds" minOccurs="0"/>
                <xsd:element ref="ns1:lcf76f155ced4ddcb4097134ff3c332f" minOccurs="0"/>
                <xsd:element ref="ns3:TaxCatchAll" minOccurs="0"/>
                <xsd:element ref="ns1:MediaServiceObjectDetectorVersions" minOccurs="0"/>
                <xsd:element ref="ns1:Progress" minOccurs="0"/>
                <xsd:element ref="ns1:Modes" minOccurs="0"/>
                <xsd:element ref="ns1:MediaServiceSearchProperties" minOccurs="0"/>
                <xsd:element ref="ns1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1e0c16-3c70-4bed-930f-b02839d0dd8b" elementFormDefault="qualified">
    <xsd:import namespace="http://schemas.microsoft.com/office/2006/documentManagement/types"/>
    <xsd:import namespace="http://schemas.microsoft.com/office/infopath/2007/PartnerControls"/>
    <xsd:element name="Review_x0020_Status" ma:index="0" nillable="true" ma:displayName="Review Status" ma:format="Dropdown" ma:internalName="Review_x0020_Status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In Process"/>
                        <xsd:enumeration value="In Review"/>
                        <xsd:enumeration value="Signed Off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Link" ma:index="4" nillable="true" ma:displayName="Link" ma:format="Hyperlink" ma:internalName="Link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Flow_SignoffStatus" ma:index="5" nillable="true" ma:displayName="Sign-off status" ma:hidden="true" ma:internalName="Sign_x002d_off_x0020_status" ma:readOnly="false">
      <xsd:simpleType>
        <xsd:restriction base="dms:Text"/>
      </xsd:simpleType>
    </xsd:element>
    <xsd:element name="MigrationWizId" ma:index="8" nillable="true" ma:displayName="MigrationWizId" ma:hidden="true" ma:internalName="MigrationWizId" ma:readOnly="false">
      <xsd:simpleType>
        <xsd:restriction base="dms:Text"/>
      </xsd:simpleType>
    </xsd:element>
    <xsd:element name="MigrationWizIdPermissions" ma:index="9" nillable="true" ma:displayName="MigrationWizIdPermissions" ma:hidden="true" ma:internalName="MigrationWizIdPermissions" ma:readOnly="false">
      <xsd:simpleType>
        <xsd:restriction base="dms:Text"/>
      </xsd:simpleType>
    </xsd:element>
    <xsd:element name="MigrationWizIdPermissionLevels" ma:index="10" nillable="true" ma:displayName="MigrationWizIdPermissionLevels" ma:hidden="true" ma:internalName="MigrationWizIdPermissionLevels" ma:readOnly="false">
      <xsd:simpleType>
        <xsd:restriction base="dms:Text"/>
      </xsd:simpleType>
    </xsd:element>
    <xsd:element name="MigrationWizIdDocumentLibraryPermissions" ma:index="11" nillable="true" ma:displayName="MigrationWizIdDocumentLibraryPermissions" ma:hidden="true" ma:internalName="MigrationWizIdDocumentLibraryPermissions" ma:readOnly="false">
      <xsd:simpleType>
        <xsd:restriction base="dms:Text"/>
      </xsd:simpleType>
    </xsd:element>
    <xsd:element name="MigrationWizIdSecurityGroups" ma:index="12" nillable="true" ma:displayName="MigrationWizIdSecurityGroups" ma:hidden="true" ma:internalName="MigrationWizIdSecurityGroups" ma:readOnly="false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true">
      <xsd:simpleType>
        <xsd:restriction base="dms:Note"/>
      </xsd:simpleType>
    </xsd:element>
    <xsd:element name="MediaServiceAutoTags" ma:index="18" nillable="true" ma:displayName="Tags" ma:hidden="true" ma:internalName="MediaServiceAutoTags" ma:readOnly="true">
      <xsd:simpleType>
        <xsd:restriction base="dms:Text"/>
      </xsd:simpleType>
    </xsd:element>
    <xsd:element name="MediaServiceOCR" ma:index="19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2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6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8" nillable="true" ma:taxonomy="true" ma:internalName="lcf76f155ced4ddcb4097134ff3c332f" ma:taxonomyFieldName="MediaServiceImageTags" ma:displayName="Image Tags" ma:readOnly="false" ma:fieldId="{5cf76f15-5ced-4ddc-b409-7134ff3c332f}" ma:taxonomyMulti="true" ma:sspId="34afddb5-dc7d-4a25-90c0-e68c37b0a60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3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Progress" ma:index="33" nillable="true" ma:displayName="Progress" ma:default="In Review" ma:description="Where is this document in process" ma:format="Dropdown" ma:internalName="Progress">
      <xsd:simpleType>
        <xsd:restriction base="dms:Choice">
          <xsd:enumeration value="In Review"/>
          <xsd:enumeration value="With TVCA Comm"/>
          <xsd:enumeration value="Live on Website"/>
          <xsd:enumeration value="Archived"/>
        </xsd:restriction>
      </xsd:simpleType>
    </xsd:element>
    <xsd:element name="Modes" ma:index="34" nillable="true" ma:displayName="Modes" ma:description="Which modes does this scheme include" ma:format="Dropdown" ma:internalName="Modes">
      <xsd:simpleType>
        <xsd:restriction base="dms:Text">
          <xsd:maxLength value="255"/>
        </xsd:restriction>
      </xsd:simpleType>
    </xsd:element>
    <xsd:element name="MediaServiceSearchProperties" ma:index="3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308053-a768-43f1-bf66-06210bb74c0d" elementFormDefault="qualified">
    <xsd:import namespace="http://schemas.microsoft.com/office/2006/documentManagement/types"/>
    <xsd:import namespace="http://schemas.microsoft.com/office/infopath/2007/PartnerControls"/>
    <xsd:element name="SharedWithUsers" ma:index="23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9" nillable="true" ma:displayName="Taxonomy Catch All Column" ma:hidden="true" ma:list="{43247f23-7141-4778-a08d-7843529ef0d0}" ma:internalName="TaxCatchAll" ma:readOnly="false" ma:showField="CatchAllData" ma:web="5f308053-a768-43f1-bf66-06210bb74c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2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PermissionLevels xmlns="c51e0c16-3c70-4bed-930f-b02839d0dd8b" xsi:nil="true"/>
    <MigrationWizId xmlns="c51e0c16-3c70-4bed-930f-b02839d0dd8b" xsi:nil="true"/>
    <MigrationWizIdPermissions xmlns="c51e0c16-3c70-4bed-930f-b02839d0dd8b" xsi:nil="true"/>
    <MigrationWizIdDocumentLibraryPermissions xmlns="c51e0c16-3c70-4bed-930f-b02839d0dd8b" xsi:nil="true"/>
    <TaxCatchAll xmlns="5f308053-a768-43f1-bf66-06210bb74c0d" xsi:nil="true"/>
    <lcf76f155ced4ddcb4097134ff3c332f xmlns="c51e0c16-3c70-4bed-930f-b02839d0dd8b">
      <Terms xmlns="http://schemas.microsoft.com/office/infopath/2007/PartnerControls"/>
    </lcf76f155ced4ddcb4097134ff3c332f>
    <MigrationWizIdSecurityGroups xmlns="c51e0c16-3c70-4bed-930f-b02839d0dd8b" xsi:nil="true"/>
    <Review_x0020_Status xmlns="c51e0c16-3c70-4bed-930f-b02839d0dd8b" xsi:nil="true"/>
    <Progress xmlns="c51e0c16-3c70-4bed-930f-b02839d0dd8b">In Review</Progress>
    <Link xmlns="c51e0c16-3c70-4bed-930f-b02839d0dd8b">
      <Url xsi:nil="true"/>
      <Description xsi:nil="true"/>
    </Link>
    <_Flow_SignoffStatus xmlns="c51e0c16-3c70-4bed-930f-b02839d0dd8b" xsi:nil="true"/>
    <Modes xmlns="c51e0c16-3c70-4bed-930f-b02839d0dd8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F00C7DC-D1D7-43A2-82AF-703F8C214BB3}">
  <ds:schemaRefs>
    <ds:schemaRef ds:uri="5f308053-a768-43f1-bf66-06210bb74c0d"/>
    <ds:schemaRef ds:uri="c51e0c16-3c70-4bed-930f-b02839d0dd8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3392D4B-F9B8-4B52-A57E-ECCE311D2319}">
  <ds:schemaRefs>
    <ds:schemaRef ds:uri="http://purl.org/dc/elements/1.1/"/>
    <ds:schemaRef ds:uri="c51e0c16-3c70-4bed-930f-b02839d0dd8b"/>
    <ds:schemaRef ds:uri="http://purl.org/dc/terms/"/>
    <ds:schemaRef ds:uri="http://www.w3.org/XML/1998/namespace"/>
    <ds:schemaRef ds:uri="http://schemas.microsoft.com/office/2006/metadata/properties"/>
    <ds:schemaRef ds:uri="5f308053-a768-43f1-bf66-06210bb74c0d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592CD5-2983-4C3F-891C-5C6F3C8549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1427</Words>
  <Application>Microsoft Office PowerPoint</Application>
  <PresentationFormat>Widescreen</PresentationFormat>
  <Paragraphs>118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Aptos</vt:lpstr>
      <vt:lpstr>Arial</vt:lpstr>
      <vt:lpstr>Arial mt</vt:lpstr>
      <vt:lpstr>Calibri</vt:lpstr>
      <vt:lpstr>Courier New</vt:lpstr>
      <vt:lpstr>Inter</vt:lpstr>
      <vt:lpstr>Inter Light</vt:lpstr>
      <vt:lpstr>Inter SemiBold</vt:lpstr>
      <vt:lpstr>Times New Roman</vt:lpstr>
      <vt:lpstr>Wingdings</vt:lpstr>
      <vt:lpstr>Careers &amp; Skills</vt:lpstr>
      <vt:lpstr>Software Development Methodologies in Game Development</vt:lpstr>
      <vt:lpstr>Objectives</vt:lpstr>
      <vt:lpstr>Double Eleven- Who are they?</vt:lpstr>
      <vt:lpstr>Double Eleven- Who are we?</vt:lpstr>
      <vt:lpstr>Waterfall in Game Development</vt:lpstr>
      <vt:lpstr>Activity</vt:lpstr>
      <vt:lpstr>Agile in Game Development</vt:lpstr>
      <vt:lpstr>Activity</vt:lpstr>
      <vt:lpstr>Lesson Summary </vt:lpstr>
      <vt:lpstr>Additional Resources</vt:lpstr>
      <vt:lpstr>What Next?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Better.</dc:creator>
  <cp:lastModifiedBy>Kian Hoggarth</cp:lastModifiedBy>
  <cp:revision>18</cp:revision>
  <dcterms:created xsi:type="dcterms:W3CDTF">2023-01-18T13:08:49Z</dcterms:created>
  <dcterms:modified xsi:type="dcterms:W3CDTF">2025-08-12T10:10:13Z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0x010100A3B37C370094A947B45A665807D95A87</vt:lpwstr>
  </property>
  <property fmtid="{D5CDD505-2E9C-101B-9397-08002B2CF9AE}" pid="3" name="MediaServiceImageTags">
    <vt:lpwstr/>
  </property>
</Properties>
</file>