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257" r:id="rId5"/>
    <p:sldId id="270" r:id="rId6"/>
    <p:sldId id="273" r:id="rId7"/>
    <p:sldId id="274" r:id="rId8"/>
    <p:sldId id="267" r:id="rId9"/>
    <p:sldId id="266" r:id="rId10"/>
    <p:sldId id="279" r:id="rId11"/>
    <p:sldId id="275" r:id="rId12"/>
    <p:sldId id="265" r:id="rId13"/>
    <p:sldId id="269" r:id="rId14"/>
    <p:sldId id="271" r:id="rId15"/>
    <p:sldId id="272" r:id="rId16"/>
    <p:sldId id="276" r:id="rId17"/>
    <p:sldId id="278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A1C"/>
    <a:srgbClr val="175C82"/>
    <a:srgbClr val="D0D1DB"/>
    <a:srgbClr val="54B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4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6DF3E-67E5-AF46-A64E-8E6F44BB3343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E68B6-70F9-1741-AA7C-48469765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CA983368-791D-BC47-4FCE-93DCABC799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8" y="1947741"/>
            <a:ext cx="4329967" cy="1961651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presentation title</a:t>
            </a:r>
            <a:endParaRPr 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D7B4470-F057-577C-08F8-270EC8E7C9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418" y="4395789"/>
            <a:ext cx="4330657" cy="4280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b="0" i="0" baseline="30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Insert date or sub-title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6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1 Column - 1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9041" y="423741"/>
            <a:ext cx="6838852" cy="54599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rgbClr val="D0D1D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40319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Half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"/>
            <a:ext cx="6095999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rgbClr val="D0D1D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637049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Title Only - 1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06" y="1310640"/>
            <a:ext cx="11523786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rgbClr val="D0D1D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A266F08-CDC9-5B7A-4972-C368132F4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523786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18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Title Only - 2 Imag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0000" y="1310640"/>
            <a:ext cx="5507892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rgbClr val="D0D1D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A266F08-CDC9-5B7A-4972-C368132F4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523786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5457752-6117-6218-D963-9DF541ABBB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4107" y="1310640"/>
            <a:ext cx="5507892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rgbClr val="D0D1D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674291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c - 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A657E808-160A-4EE7-542C-0A7237486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2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c - Nam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45E9695B-A816-3467-1D5D-7344C8D70FFC}"/>
              </a:ext>
            </a:extLst>
          </p:cNvPr>
          <p:cNvSpPr txBox="1">
            <a:spLocks/>
          </p:cNvSpPr>
          <p:nvPr userDrawn="1"/>
        </p:nvSpPr>
        <p:spPr>
          <a:xfrm>
            <a:off x="334107" y="2740221"/>
            <a:ext cx="11486417" cy="821585"/>
          </a:xfrm>
          <a:prstGeom prst="rect">
            <a:avLst/>
          </a:prstGeom>
        </p:spPr>
        <p:txBody>
          <a:bodyPr l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>
                <a:solidFill>
                  <a:srgbClr val="3E1A1C"/>
                </a:solidFill>
              </a:rPr>
              <a:t>Click to insert slide title</a:t>
            </a:r>
            <a:endParaRPr lang="en-US">
              <a:solidFill>
                <a:srgbClr val="3E1A1C"/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AB3040B-93A5-A700-C71F-D1A7E56A1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198" y="4032659"/>
            <a:ext cx="5826125" cy="713513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 sz="2000" b="1" i="0">
                <a:solidFill>
                  <a:srgbClr val="3E1A1C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74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c - Text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753B3FA-7265-D437-C98A-93D7E4120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75" y="1276425"/>
            <a:ext cx="11486416" cy="3306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35A131FC-8B56-9A0B-3CF2-69B90DE12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8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c - 2 Column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C403E0-CA6E-5BBF-F1F4-487DF867B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A101C8-5A89-9DB6-1C58-82C9AC9A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276425"/>
            <a:ext cx="5595866" cy="46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D658852-295B-DA71-8823-1087F42E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682" y="1276425"/>
            <a:ext cx="5637843" cy="46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0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c - 2 Columns - 2 Line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C403E0-CA6E-5BBF-F1F4-487DF867B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A101C8-5A89-9DB6-1C58-82C9AC9A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828800"/>
            <a:ext cx="5595866" cy="4054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D658852-295B-DA71-8823-1087F42E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682" y="1828800"/>
            <a:ext cx="5637843" cy="4054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6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c - 1 Column - 2 Line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621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 - White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F0F4649-74F2-0B6F-C33D-5D3646814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1347F01-C180-C1E6-46F6-5FB68BA5E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00963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c - 1 Column - 1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9041" y="423741"/>
            <a:ext cx="6838852" cy="54599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62889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c - Title Only - 1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06" y="1310640"/>
            <a:ext cx="11523786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A266F08-CDC9-5B7A-4972-C368132F4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523786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01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c - Title Only - 2 Imag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0000" y="1310640"/>
            <a:ext cx="5507892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A266F08-CDC9-5B7A-4972-C368132F4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523786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5457752-6117-6218-D963-9DF541ABBB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4107" y="1310640"/>
            <a:ext cx="5507892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816191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A657E808-160A-4EE7-542C-0A7237486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7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Nam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9AAC5967-3932-87D1-FAC2-5F47055A9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2740221"/>
            <a:ext cx="11486417" cy="821585"/>
          </a:xfrm>
          <a:prstGeom prst="rect">
            <a:avLst/>
          </a:prstGeom>
        </p:spPr>
        <p:txBody>
          <a:bodyPr lIns="90000"/>
          <a:lstStyle>
            <a:lvl1pPr>
              <a:defRPr sz="6000" b="0" i="0">
                <a:solidFill>
                  <a:srgbClr val="3E1A1C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03DFE83-F7FA-88A8-5798-55650192D2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198" y="4032659"/>
            <a:ext cx="5826125" cy="713513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 sz="2000" b="1" i="0">
                <a:solidFill>
                  <a:srgbClr val="3E1A1C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846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753B3FA-7265-D437-C98A-93D7E4120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75" y="1276425"/>
            <a:ext cx="11486416" cy="3306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35A131FC-8B56-9A0B-3CF2-69B90DE12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84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2 Column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C403E0-CA6E-5BBF-F1F4-487DF867B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A101C8-5A89-9DB6-1C58-82C9AC9A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276425"/>
            <a:ext cx="5595866" cy="46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D658852-295B-DA71-8823-1087F42E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682" y="1276425"/>
            <a:ext cx="5637843" cy="46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41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2 Columns - 2 Line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C403E0-CA6E-5BBF-F1F4-487DF867B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A101C8-5A89-9DB6-1C58-82C9AC9A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828800"/>
            <a:ext cx="5595866" cy="4054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D658852-295B-DA71-8823-1087F42E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682" y="1828800"/>
            <a:ext cx="5637843" cy="4054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84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1 Column - 2 Line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14443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1 Column - 1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9041" y="423741"/>
            <a:ext cx="6838852" cy="54599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04736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 - Dark Text R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F0F4649-74F2-0B6F-C33D-5D3646814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6382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1347F01-C180-C1E6-46F6-5FB68BA5E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6382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91885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itle Only - 1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06" y="1310640"/>
            <a:ext cx="11523786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A266F08-CDC9-5B7A-4972-C368132F4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523786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4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itle Only - 2 Imag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0000" y="1310640"/>
            <a:ext cx="5507892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A266F08-CDC9-5B7A-4972-C368132F4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523786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5457752-6117-6218-D963-9DF541ABBB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4107" y="1310640"/>
            <a:ext cx="5507892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984987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A657E808-160A-4EE7-542C-0A7237486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14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Nam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447013DF-0AB3-5ABC-605E-68D9CB966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2740221"/>
            <a:ext cx="11486417" cy="821585"/>
          </a:xfrm>
          <a:prstGeom prst="rect">
            <a:avLst/>
          </a:prstGeom>
        </p:spPr>
        <p:txBody>
          <a:bodyPr lIns="90000"/>
          <a:lstStyle>
            <a:lvl1pPr>
              <a:defRPr sz="60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3AC1927-5E8B-B482-9381-201C461F04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198" y="4032659"/>
            <a:ext cx="5826125" cy="713513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 sz="2000" b="1" i="0">
                <a:solidFill>
                  <a:srgbClr val="3E1A1C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407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Text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753B3FA-7265-D437-C98A-93D7E4120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75" y="1276425"/>
            <a:ext cx="11486416" cy="3306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35A131FC-8B56-9A0B-3CF2-69B90DE12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70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2 Column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C403E0-CA6E-5BBF-F1F4-487DF867B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A101C8-5A89-9DB6-1C58-82C9AC9A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276425"/>
            <a:ext cx="5595866" cy="46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D658852-295B-DA71-8823-1087F42E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682" y="1276425"/>
            <a:ext cx="5637843" cy="46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72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2 Columns - 2 Line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C403E0-CA6E-5BBF-F1F4-487DF867B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A101C8-5A89-9DB6-1C58-82C9AC9A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828800"/>
            <a:ext cx="5595866" cy="4054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D658852-295B-DA71-8823-1087F42E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682" y="1828800"/>
            <a:ext cx="5637843" cy="4054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22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1 Column - 2 Line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78908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1 Column - 1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9041" y="423741"/>
            <a:ext cx="6838852" cy="54599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659386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Title Only - 1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06" y="1310640"/>
            <a:ext cx="11523786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A266F08-CDC9-5B7A-4972-C368132F4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523786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6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A657E808-160A-4EE7-542C-0A7237486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98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Title Only - 2 Imag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0000" y="1310640"/>
            <a:ext cx="5507892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A266F08-CDC9-5B7A-4972-C368132F4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523786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2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5457752-6117-6218-D963-9DF541ABBB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4107" y="1310640"/>
            <a:ext cx="5507892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275615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A657E808-160A-4EE7-542C-0A7237486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5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Nam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C204732C-265A-94C8-25F3-EEC1F3CDC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2740221"/>
            <a:ext cx="11486417" cy="821585"/>
          </a:xfrm>
          <a:prstGeom prst="rect">
            <a:avLst/>
          </a:prstGeom>
        </p:spPr>
        <p:txBody>
          <a:bodyPr lIns="90000"/>
          <a:lstStyle>
            <a:lvl1pPr>
              <a:defRPr sz="60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4B98717-7CF9-3D5D-CB7F-339CA215F5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198" y="4032659"/>
            <a:ext cx="5826125" cy="713513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 sz="2000" b="1" i="0">
                <a:solidFill>
                  <a:srgbClr val="3E1A1C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328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ext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753B3FA-7265-D437-C98A-93D7E4120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75" y="1276425"/>
            <a:ext cx="11486416" cy="3306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35A131FC-8B56-9A0B-3CF2-69B90DE12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21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2 Column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C403E0-CA6E-5BBF-F1F4-487DF867B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A101C8-5A89-9DB6-1C58-82C9AC9A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276425"/>
            <a:ext cx="5595866" cy="46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D658852-295B-DA71-8823-1087F42E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682" y="1276425"/>
            <a:ext cx="5637843" cy="46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81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2 Columns - 2 Line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C403E0-CA6E-5BBF-F1F4-487DF867B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A101C8-5A89-9DB6-1C58-82C9AC9A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828800"/>
            <a:ext cx="5595866" cy="4054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D658852-295B-DA71-8823-1087F42E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682" y="1828800"/>
            <a:ext cx="5637843" cy="4054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431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1 Column - 2 Line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78072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1 Column - 1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9041" y="423741"/>
            <a:ext cx="6838852" cy="54599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972708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- Half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5999" y="0"/>
            <a:ext cx="6096001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9056822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itle Only - 1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06" y="1310640"/>
            <a:ext cx="11523786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A266F08-CDC9-5B7A-4972-C368132F4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523786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Nam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EC133333-399C-C05D-CC91-93E693064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2740221"/>
            <a:ext cx="11486417" cy="821585"/>
          </a:xfrm>
          <a:prstGeom prst="rect">
            <a:avLst/>
          </a:prstGeom>
        </p:spPr>
        <p:txBody>
          <a:bodyPr lIns="90000"/>
          <a:lstStyle>
            <a:lvl1pPr>
              <a:defRPr sz="60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803DDF7-D5E7-0693-0023-C971E99CE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198" y="4032659"/>
            <a:ext cx="5826125" cy="713513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1459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itle Only - 2 Imag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FBBA2-AA56-A22E-1A21-FD887B3138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0000" y="1310640"/>
            <a:ext cx="5507892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A266F08-CDC9-5B7A-4972-C368132F4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523786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5457752-6117-6218-D963-9DF541ABBB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4107" y="1310640"/>
            <a:ext cx="5507892" cy="4573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4150331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13DFD72A-8F3F-0894-6A6B-C44DB8C0C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8" y="2572795"/>
            <a:ext cx="10515600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55E2D0-8BC2-894A-6BA1-591F5BF4DC60}"/>
              </a:ext>
            </a:extLst>
          </p:cNvPr>
          <p:cNvSpPr txBox="1"/>
          <p:nvPr userDrawn="1"/>
        </p:nvSpPr>
        <p:spPr>
          <a:xfrm>
            <a:off x="333375" y="3859295"/>
            <a:ext cx="5351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Teesside Airport Business Suite</a:t>
            </a:r>
          </a:p>
          <a:p>
            <a:pPr lvl="0"/>
            <a:r>
              <a:rPr lang="en-GB" sz="14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Teesside International Airport</a:t>
            </a:r>
          </a:p>
          <a:p>
            <a:pPr lvl="0"/>
            <a:r>
              <a:rPr lang="en-GB" sz="14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Darlington DL2 1NJ</a:t>
            </a:r>
          </a:p>
          <a:p>
            <a:pPr lvl="0"/>
            <a:endParaRPr lang="en-GB" sz="1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  <a:p>
            <a:pPr lvl="0"/>
            <a:r>
              <a:rPr lang="en-GB" sz="14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01325 792 600</a:t>
            </a:r>
          </a:p>
          <a:p>
            <a:pPr lvl="0"/>
            <a:r>
              <a:rPr lang="en-GB" sz="1400" b="0" i="0" err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www.teesvalley-ca.gov.uk</a:t>
            </a:r>
            <a:endParaRPr lang="en-GB" sz="1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  <a:p>
            <a:pPr lvl="0"/>
            <a:endParaRPr lang="en-GB" sz="1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  <a:p>
            <a:pPr lvl="0"/>
            <a:r>
              <a:rPr lang="en-GB" sz="14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Follow us </a:t>
            </a:r>
            <a:r>
              <a:rPr lang="en-GB" sz="1400" b="0" i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@</a:t>
            </a:r>
            <a:r>
              <a:rPr lang="en-GB" sz="1400" b="0" i="0" err="1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t>TeesValleyCA</a:t>
            </a:r>
            <a:endParaRPr lang="en-GB" sz="1400" b="0" i="0">
              <a:solidFill>
                <a:schemeClr val="accent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Text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2753B3FA-7265-D437-C98A-93D7E4120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75" y="1276425"/>
            <a:ext cx="11486416" cy="3306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35A131FC-8B56-9A0B-3CF2-69B90DE12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2 Column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C403E0-CA6E-5BBF-F1F4-487DF867B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572721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 slide title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A101C8-5A89-9DB6-1C58-82C9AC9A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276425"/>
            <a:ext cx="5595866" cy="46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D658852-295B-DA71-8823-1087F42E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682" y="1276425"/>
            <a:ext cx="5637843" cy="46072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1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2 Columns - 2 Line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C403E0-CA6E-5BBF-F1F4-487DF867B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11486417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0A101C8-5A89-9DB6-1C58-82C9AC9A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828800"/>
            <a:ext cx="5595866" cy="4054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D658852-295B-DA71-8823-1087F42E1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682" y="1828800"/>
            <a:ext cx="5637843" cy="40549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6858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 marL="11430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 marL="16002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 marL="2057400" indent="-2286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2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1 Column - 2 Line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F3F409-87D4-583C-A379-5D687686BB9D}"/>
              </a:ext>
            </a:extLst>
          </p:cNvPr>
          <p:cNvSpPr txBox="1"/>
          <p:nvPr userDrawn="1"/>
        </p:nvSpPr>
        <p:spPr>
          <a:xfrm>
            <a:off x="10535478" y="616367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9FA304-78C3-704C-94FC-BC2870E2B5ED}" type="slidenum">
              <a:rPr lang="en-US" sz="2400" b="0" i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rPr>
              <a:pPr algn="r"/>
              <a:t>‹#›</a:t>
            </a:fld>
            <a:endParaRPr lang="en-US" sz="2400" b="0" i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457840D-871A-8C8D-C642-8AA7F7A8D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107" y="423741"/>
            <a:ext cx="4197323" cy="1018979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insert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D126872-8E5D-04E9-DA59-B9145FD90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07" y="1828800"/>
            <a:ext cx="4197323" cy="40549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defRPr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3257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43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5" r:id="rId2"/>
    <p:sldLayoutId id="2147483706" r:id="rId3"/>
    <p:sldLayoutId id="2147483663" r:id="rId4"/>
    <p:sldLayoutId id="2147483707" r:id="rId5"/>
    <p:sldLayoutId id="2147483649" r:id="rId6"/>
    <p:sldLayoutId id="2147483664" r:id="rId7"/>
    <p:sldLayoutId id="2147483665" r:id="rId8"/>
    <p:sldLayoutId id="2147483666" r:id="rId9"/>
    <p:sldLayoutId id="2147483667" r:id="rId10"/>
    <p:sldLayoutId id="2147483703" r:id="rId11"/>
    <p:sldLayoutId id="2147483668" r:id="rId12"/>
    <p:sldLayoutId id="2147483669" r:id="rId13"/>
    <p:sldLayoutId id="2147483670" r:id="rId14"/>
    <p:sldLayoutId id="2147483708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709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710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693" r:id="rId40"/>
    <p:sldLayoutId id="2147483694" r:id="rId41"/>
    <p:sldLayoutId id="2147483711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4" r:id="rId48"/>
    <p:sldLayoutId id="2147483700" r:id="rId49"/>
    <p:sldLayoutId id="2147483701" r:id="rId50"/>
    <p:sldLayoutId id="2147483662" r:id="rId5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cktonsfc.ac.uk/courses/engineering-2/" TargetMode="External"/><Relationship Id="rId2" Type="http://schemas.openxmlformats.org/officeDocument/2006/relationships/hyperlink" Target="http://www.stocktonsfc.ac.uk/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BalfourBeattyPlc" TargetMode="External"/><Relationship Id="rId7" Type="http://schemas.openxmlformats.org/officeDocument/2006/relationships/image" Target="../media/image9.svg"/><Relationship Id="rId2" Type="http://schemas.openxmlformats.org/officeDocument/2006/relationships/hyperlink" Target="https://www.balfourbeatty.com/careers/early-careers/explore-early-careers/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hyperlink" Target="https://www.balfourbeatty.com/about-us/understanding-balfour-beatty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dropbox.com/scl/fi/xhpbuzlm3f4z9qarp6497/Lee-Balfour.mp4?rlkey=c1l6ior0sog4xkea14v4wau8a&amp;st=lwm1hbeu&amp;dl=0" TargetMode="External"/><Relationship Id="rId4" Type="http://schemas.openxmlformats.org/officeDocument/2006/relationships/hyperlink" Target="https://www.dropbox.com/scl/fi/v00is7n3htxbgj7c1u27g/Damini-Balfour-Beatty.mp4?rlkey=3ubuwsypvjepotkoejwxsyshv&amp;st=85pdzm8u&amp;dl=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hyperlink" Target="https://teesvalley-ca.gov.uk/business/invest/key-sectors/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teesvalley-ca.gov.uk/work/careers-hub/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teesworks.co.uk/" TargetMode="External"/><Relationship Id="rId5" Type="http://schemas.openxmlformats.org/officeDocument/2006/relationships/hyperlink" Target="https://teesvalley-ca.gov.uk/work/wp-content/uploads/sites/6/2025/01/Advanced-Manufacturing-Engineering-Digital-2.pdf" TargetMode="External"/><Relationship Id="rId4" Type="http://schemas.openxmlformats.org/officeDocument/2006/relationships/hyperlink" Target="https://teesvalley-ca.gov.uk/work/wp-content/uploads/sites/6/2025/03/6-x-LMI-Tees-Valley-Posters-digital-friendly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QZSC4BBVE8" TargetMode="External"/><Relationship Id="rId7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aerial view of a factory&#10;&#10;AI-generated content may be incorrect.">
            <a:extLst>
              <a:ext uri="{FF2B5EF4-FFF2-40B4-BE49-F238E27FC236}">
                <a16:creationId xmlns:a16="http://schemas.microsoft.com/office/drawing/2014/main" id="{C38D6CBF-5F63-2979-F591-82DD7CCB8F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5529" y="261749"/>
            <a:ext cx="7976472" cy="6596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0BB6E0-3E2D-07EC-E422-648628C03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7ADC7E-BE84-501D-45C6-77B74A8C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Tees Valley Engineering – Past Present and Future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E9BE368-71F2-3797-0BE2-F4534CC4B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649" y="5789205"/>
            <a:ext cx="1962245" cy="322009"/>
          </a:xfrm>
          <a:prstGeom prst="rect">
            <a:avLst/>
          </a:prstGeom>
        </p:spPr>
      </p:pic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D8473700-3ED0-CC4D-96B9-06ECBA8779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874" y="5280700"/>
            <a:ext cx="867889" cy="12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5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611D0-88F3-4C3E-DACC-4C4E7C6E7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wearing safety jackets&#10;&#10;AI-generated content may be incorrect.">
            <a:extLst>
              <a:ext uri="{FF2B5EF4-FFF2-40B4-BE49-F238E27FC236}">
                <a16:creationId xmlns:a16="http://schemas.microsoft.com/office/drawing/2014/main" id="{B702196F-B3E8-B6DB-8880-AA9407AED1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6530" y="0"/>
            <a:ext cx="5775470" cy="51607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E8CAC0-9E54-45B7-1EE5-12BEF618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7" y="423741"/>
            <a:ext cx="5848575" cy="572721"/>
          </a:xfrm>
        </p:spPr>
        <p:txBody>
          <a:bodyPr/>
          <a:lstStyle/>
          <a:p>
            <a:r>
              <a:rPr lang="en-US" b="1" dirty="0"/>
              <a:t>Future</a:t>
            </a:r>
            <a:r>
              <a:rPr lang="en-US" dirty="0"/>
              <a:t> – </a:t>
            </a:r>
            <a:r>
              <a:rPr lang="en-GB" dirty="0"/>
              <a:t>Challenges and Innovations in Teesside Engineering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8803C-6190-05B2-B150-C9749512F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9317" y="2324124"/>
            <a:ext cx="5595866" cy="3836029"/>
          </a:xfrm>
        </p:spPr>
        <p:txBody>
          <a:bodyPr>
            <a:normAutofit/>
          </a:bodyPr>
          <a:lstStyle/>
          <a:p>
            <a:r>
              <a:rPr lang="en-GB" dirty="0"/>
              <a:t>Meeting net zero targets while maintaining industrial output.</a:t>
            </a:r>
          </a:p>
          <a:p>
            <a:r>
              <a:rPr lang="en-GB" dirty="0"/>
              <a:t>Integrating renewable energy with existing infrastructure.</a:t>
            </a:r>
          </a:p>
          <a:p>
            <a:r>
              <a:rPr lang="en-GB" dirty="0"/>
              <a:t>Adopting digital technologies like AI, IoT, and automation in engineering processes.</a:t>
            </a:r>
          </a:p>
          <a:p>
            <a:r>
              <a:rPr lang="en-GB" dirty="0"/>
              <a:t>Developing sustainable materials and eco-friendly manufacturing.</a:t>
            </a:r>
          </a:p>
          <a:p>
            <a:r>
              <a:rPr lang="en-GB" dirty="0"/>
              <a:t>Building a diverse and skilled workforce to support evolving industry needs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7B47A2D-82CF-F5FC-C656-AFFB361CE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9247" y="6273272"/>
            <a:ext cx="1508661" cy="2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5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AF4DB-CDFE-1E6A-9C45-33529CDAB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15F4-73F5-92FC-B121-F90EAC22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7" y="423741"/>
            <a:ext cx="5848575" cy="572721"/>
          </a:xfrm>
        </p:spPr>
        <p:txBody>
          <a:bodyPr/>
          <a:lstStyle/>
          <a:p>
            <a:r>
              <a:rPr lang="en-GB" b="1" dirty="0"/>
              <a:t>Future: </a:t>
            </a:r>
            <a:r>
              <a:rPr lang="en-GB" dirty="0"/>
              <a:t>Essential Skills for Engineering in Teesside</a:t>
            </a:r>
            <a:br>
              <a:rPr lang="en-GB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AFA94-5576-CFA2-E42E-BCD379122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753644"/>
            <a:ext cx="5595866" cy="41300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dirty="0"/>
              <a:t>Sustainable Engineering</a:t>
            </a:r>
            <a:r>
              <a:rPr lang="en-GB" sz="1800" dirty="0"/>
              <a:t>: Knowledge of green technologies and environmental standards.</a:t>
            </a:r>
          </a:p>
          <a:p>
            <a:pPr>
              <a:lnSpc>
                <a:spcPct val="100000"/>
              </a:lnSpc>
            </a:pPr>
            <a:r>
              <a:rPr lang="en-GB" sz="1800" b="1" dirty="0"/>
              <a:t>Digital Competence</a:t>
            </a:r>
            <a:r>
              <a:rPr lang="en-GB" sz="1800" dirty="0"/>
              <a:t>: Skills in automation, AI, data analysis, and smart systems.</a:t>
            </a:r>
          </a:p>
          <a:p>
            <a:pPr>
              <a:lnSpc>
                <a:spcPct val="100000"/>
              </a:lnSpc>
            </a:pPr>
            <a:r>
              <a:rPr lang="en-GB" sz="1800" b="1" dirty="0"/>
              <a:t>Project Management</a:t>
            </a:r>
            <a:r>
              <a:rPr lang="en-GB" sz="1800" dirty="0"/>
              <a:t>: Ability to lead complex, multi-disciplinary projects.</a:t>
            </a:r>
          </a:p>
          <a:p>
            <a:pPr>
              <a:lnSpc>
                <a:spcPct val="100000"/>
              </a:lnSpc>
            </a:pPr>
            <a:r>
              <a:rPr lang="en-GB" sz="1800" b="1" dirty="0"/>
              <a:t>Problem Solving &amp; Innovation</a:t>
            </a:r>
            <a:r>
              <a:rPr lang="en-GB" sz="1800" dirty="0"/>
              <a:t>: Creative thinking to develop new solutions.</a:t>
            </a:r>
          </a:p>
          <a:p>
            <a:pPr>
              <a:lnSpc>
                <a:spcPct val="100000"/>
              </a:lnSpc>
            </a:pPr>
            <a:r>
              <a:rPr lang="en-GB" sz="1800" b="1" dirty="0"/>
              <a:t>Technical Expertise</a:t>
            </a:r>
            <a:r>
              <a:rPr lang="en-GB" sz="1800" dirty="0"/>
              <a:t>: Strong foundation in mechanical, civil, chemical, or electrical engineering.</a:t>
            </a:r>
          </a:p>
          <a:p>
            <a:pPr>
              <a:lnSpc>
                <a:spcPct val="100000"/>
              </a:lnSpc>
            </a:pPr>
            <a:r>
              <a:rPr lang="en-GB" sz="1800" b="1" dirty="0"/>
              <a:t>Communication &amp; Collaboration</a:t>
            </a:r>
            <a:r>
              <a:rPr lang="en-GB" sz="1800" dirty="0"/>
              <a:t>: Working effectively across teams and with stakeholders.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6D5FB-BBE3-9628-4AF0-C65446FA7D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58" t="1900" r="2117" b="2620"/>
          <a:stretch>
            <a:fillRect/>
          </a:stretch>
        </p:blipFill>
        <p:spPr>
          <a:xfrm>
            <a:off x="6421757" y="6263"/>
            <a:ext cx="5770243" cy="423379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14B2A76-D2E4-428C-2968-F1B79CBC1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9247" y="6273272"/>
            <a:ext cx="1508661" cy="2475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3E4C03-1DF6-F19A-71B9-55556AECECA7}"/>
              </a:ext>
            </a:extLst>
          </p:cNvPr>
          <p:cNvSpPr txBox="1">
            <a:spLocks/>
          </p:cNvSpPr>
          <p:nvPr/>
        </p:nvSpPr>
        <p:spPr>
          <a:xfrm>
            <a:off x="6421757" y="4734838"/>
            <a:ext cx="5595866" cy="11488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b="0" i="0" kern="12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800" b="1" dirty="0"/>
              <a:t>Health &amp; Safety Awareness</a:t>
            </a:r>
            <a:r>
              <a:rPr lang="en-GB" sz="1800" dirty="0"/>
              <a:t>: Ensuring safe practices in industrial and construction settings.</a:t>
            </a:r>
          </a:p>
          <a:p>
            <a:pPr>
              <a:lnSpc>
                <a:spcPct val="100000"/>
              </a:lnSpc>
            </a:pPr>
            <a:r>
              <a:rPr lang="en-GB" sz="1800" b="1" dirty="0"/>
              <a:t>Adaptability &amp; Lifelong Learning</a:t>
            </a:r>
            <a:r>
              <a:rPr lang="en-GB" sz="1800" dirty="0"/>
              <a:t>: Staying current with evolving technologies and methods.</a:t>
            </a:r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49933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BD837-A527-50A4-35B3-5BBDEFAE7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1D05D-0D2F-7B63-8619-B5067C750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8" y="423741"/>
            <a:ext cx="4510036" cy="572721"/>
          </a:xfrm>
        </p:spPr>
        <p:txBody>
          <a:bodyPr/>
          <a:lstStyle/>
          <a:p>
            <a:r>
              <a:rPr lang="en-GB" dirty="0"/>
              <a:t>Options for </a:t>
            </a:r>
            <a:br>
              <a:rPr lang="en-GB" dirty="0"/>
            </a:br>
            <a:r>
              <a:rPr lang="en-GB" dirty="0"/>
              <a:t>Aspiring Engineers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E445-3096-7FCA-D108-9C2E55941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086" y="1709057"/>
            <a:ext cx="5932714" cy="41746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600" b="1" dirty="0"/>
              <a:t>Further Education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Study engineering at a local college or University.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Stockton Sixth Form College </a:t>
            </a:r>
            <a:endParaRPr lang="en-GB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/>
              <a:t>Apprenticeships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Combine work and study with local engineering firms.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/>
              <a:t>Entry-Level Jobs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Start as an engineering assistant or intern.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/>
              <a:t>Online Learning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Build skills in CAD, programming, and project management.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/>
              <a:t>Career Support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Use school services, job centres, and attend career fairs. Gain work experience to stand out from others.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7D14F-0A5C-8CE7-D4D2-BBDB2ACB3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01841" y="4379665"/>
            <a:ext cx="4271376" cy="229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Stockton Sixth Form College | Engineering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003BC-AAF2-52FF-7A50-36F35F0D81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1840" y="0"/>
            <a:ext cx="5290159" cy="4064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8AE75B5-C1F5-4911-E077-1B901E70F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59247" y="6273272"/>
            <a:ext cx="1508661" cy="2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03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49EC-2FBE-BBFE-39ED-0CB1BD0D2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8" y="423741"/>
            <a:ext cx="4412064" cy="572721"/>
          </a:xfrm>
        </p:spPr>
        <p:txBody>
          <a:bodyPr/>
          <a:lstStyle/>
          <a:p>
            <a:r>
              <a:rPr lang="en-GB" dirty="0"/>
              <a:t>Company Focus: Balfour Beatty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5FDAB-AD40-031C-B1C7-7664864BB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763486"/>
            <a:ext cx="4586235" cy="4120220"/>
          </a:xfrm>
        </p:spPr>
        <p:txBody>
          <a:bodyPr>
            <a:normAutofit/>
          </a:bodyPr>
          <a:lstStyle/>
          <a:p>
            <a:r>
              <a:rPr lang="en-GB" sz="1800" dirty="0"/>
              <a:t>Founded in 1909, Balfour Beatty is a global infrastructure company.</a:t>
            </a:r>
          </a:p>
          <a:p>
            <a:r>
              <a:rPr lang="en-GB" sz="1800" dirty="0"/>
              <a:t>Specialises in construction, civil engineering, and project management.</a:t>
            </a:r>
          </a:p>
          <a:p>
            <a:r>
              <a:rPr lang="en-GB" sz="1800" dirty="0"/>
              <a:t>Active in Teesside on major projects including roads, bridges, and housing developments.</a:t>
            </a:r>
          </a:p>
          <a:p>
            <a:r>
              <a:rPr lang="en-GB" sz="1800" dirty="0"/>
              <a:t>Known for delivering large-scale infrastructure with a focus on safety, sustainability, and innovation.</a:t>
            </a:r>
          </a:p>
          <a:p>
            <a:r>
              <a:rPr lang="en-GB" sz="1800" dirty="0"/>
              <a:t>Offers apprenticeships and graduate schemes supporting local engineering talent.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39BCCB-A14C-2E13-501E-40AF9E01F928}"/>
              </a:ext>
            </a:extLst>
          </p:cNvPr>
          <p:cNvSpPr txBox="1"/>
          <p:nvPr/>
        </p:nvSpPr>
        <p:spPr>
          <a:xfrm>
            <a:off x="6096000" y="4398391"/>
            <a:ext cx="56752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Links: 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hlinkClick r:id="rId2" tooltip="https://www.balfourbeatty.com/careers/early-careers/explore-early-careers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800" b="0" i="0" u="sng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2" tooltip="https://www.balfourbeatty.com/careers/early-careers/explore-early-career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Early Careers</a:t>
            </a:r>
            <a:endParaRPr lang="en-GB" sz="1600" b="0" i="0" u="sng" dirty="0">
              <a:solidFill>
                <a:schemeClr val="tx2"/>
              </a:solidFill>
              <a:effectLst/>
              <a:latin typeface="Aptos" panose="020B00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800" b="0" i="0" u="sng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3" tooltip="https://www.youtube.com/user/BalfourBeattyPl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Balfour Beatty - YouTube</a:t>
            </a:r>
            <a:endParaRPr lang="en-GB" sz="1600" b="0" i="0" u="sng" dirty="0">
              <a:solidFill>
                <a:schemeClr val="tx2"/>
              </a:solidFill>
              <a:effectLst/>
              <a:latin typeface="Aptos" panose="020B00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800" b="0" i="0" u="sng" dirty="0">
                <a:solidFill>
                  <a:schemeClr val="tx2"/>
                </a:solidFill>
                <a:effectLst/>
                <a:latin typeface="Arial" panose="020B0604020202020204" pitchFamily="34" charset="0"/>
                <a:hlinkClick r:id="rId4" tooltip="https://www.balfourbeatty.com/about-us/understanding-balfour-beatt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 Balfour Beatty</a:t>
            </a:r>
            <a:endParaRPr lang="en-GB" sz="1600" b="0" i="0" u="sng" dirty="0">
              <a:solidFill>
                <a:schemeClr val="tx2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CC0AC8-4E8D-6ECE-CA96-2B034C509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662" y="0"/>
            <a:ext cx="6094338" cy="39732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E4082B0-5DF1-BD48-64EC-5080273093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59247" y="6273272"/>
            <a:ext cx="1508661" cy="2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80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ACC83-B7DA-AC63-C89D-679409B06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58FEE-CCA8-4D44-8178-B2FC1630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Company Focus: Balfour Beatty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F2315BE-693D-951C-72FE-4F8486254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9247" y="6273272"/>
            <a:ext cx="1508661" cy="2475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293D-3D79-B237-849F-1E320F015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7" y="1298448"/>
            <a:ext cx="9321957" cy="4054906"/>
          </a:xfrm>
        </p:spPr>
        <p:txBody>
          <a:bodyPr>
            <a:noAutofit/>
          </a:bodyPr>
          <a:lstStyle/>
          <a:p>
            <a:r>
              <a:rPr lang="en-GB" dirty="0"/>
              <a:t>To view Damini’s video, go </a:t>
            </a:r>
            <a:r>
              <a:rPr lang="en-GB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dirty="0"/>
              <a:t>.</a:t>
            </a:r>
          </a:p>
          <a:p>
            <a:r>
              <a:rPr lang="en-GB" dirty="0"/>
              <a:t>To view Lee’s video, go </a:t>
            </a:r>
            <a:r>
              <a:rPr lang="en-GB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0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B8C2-5844-7BD8-02E7-2C48FF4B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7" y="423741"/>
            <a:ext cx="11486417" cy="572721"/>
          </a:xfrm>
        </p:spPr>
        <p:txBody>
          <a:bodyPr/>
          <a:lstStyle/>
          <a:p>
            <a:r>
              <a:rPr lang="en-GB"/>
              <a:t>Engineering Futures: 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8BBE3-32B7-3C18-5B1C-8005ADC3E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3374" y="1276350"/>
            <a:ext cx="11487149" cy="46069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800"/>
              <a:t>Tees Valley Careers - </a:t>
            </a:r>
            <a:r>
              <a:rPr lang="en-GB" sz="1800">
                <a:hlinkClick r:id="rId2" tooltip="https://teesvalley-ca.gov.uk/work/careers-hub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https://teesvalley-ca.gov.uk/work/careers-hub/</a:t>
            </a:r>
            <a:endParaRPr lang="en-GB" sz="1800"/>
          </a:p>
          <a:p>
            <a:pPr>
              <a:lnSpc>
                <a:spcPct val="150000"/>
              </a:lnSpc>
            </a:pPr>
            <a:r>
              <a:rPr lang="en-GB" sz="1800"/>
              <a:t>Key Priority Sectors - </a:t>
            </a:r>
            <a:r>
              <a:rPr lang="en-GB" sz="1800">
                <a:hlinkClick r:id="rId3" tooltip="https://teesvalley-ca.gov.uk/business/invest/key-sector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 ps://teesvalley-ca.gov.uk/business/invest/key-sectors/</a:t>
            </a:r>
            <a:endParaRPr lang="en-GB" sz="1800"/>
          </a:p>
          <a:p>
            <a:pPr>
              <a:lnSpc>
                <a:spcPct val="150000"/>
              </a:lnSpc>
            </a:pPr>
            <a:r>
              <a:rPr lang="en-GB" sz="1800"/>
              <a:t>Tees Valley Labour Market Information Posters - </a:t>
            </a:r>
            <a:r>
              <a:rPr lang="en-GB" sz="1800">
                <a:hlinkClick r:id="rId4" tooltip="https://teesvalley-ca.gov.uk/work/wp-content/uploads/sites/6/2025/03/6-x-LMI-Tees-Valley-Posters-digital-friendly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https://teesvalley-ca.gov.uk/work/wp-content/uploads/sites/6/2025/03/6-x-LMI-Tees-Valley-Posters-digital-friendly.pdf</a:t>
            </a:r>
            <a:endParaRPr lang="en-GB" sz="1800"/>
          </a:p>
          <a:p>
            <a:pPr>
              <a:lnSpc>
                <a:spcPct val="150000"/>
              </a:lnSpc>
            </a:pPr>
            <a:r>
              <a:rPr lang="en-GB" sz="1800"/>
              <a:t>Engineering &amp; Clean Energy Sector Workbooks - </a:t>
            </a:r>
            <a:r>
              <a:rPr lang="en-GB" sz="1800">
                <a:hlinkClick r:id="rId5" tooltip="https://teesvalley-ca.gov.uk/work/wp-content/uploads/sites/6/2025/01/Advanced-Manufacturing-Engineering-Digital-2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https://teesvalley-ca.gov.uk/work/wp-content/uploads/sites/6/2025/01/Advanced-Manufacturing-Engineering-Digital-2.pdf</a:t>
            </a:r>
            <a:endParaRPr lang="en-GB" sz="1800"/>
          </a:p>
          <a:p>
            <a:pPr>
              <a:lnSpc>
                <a:spcPct val="150000"/>
              </a:lnSpc>
            </a:pPr>
            <a:r>
              <a:rPr lang="en-GB" sz="1800" err="1"/>
              <a:t>Teesworks</a:t>
            </a:r>
            <a:r>
              <a:rPr lang="en-GB" sz="1800"/>
              <a:t> - </a:t>
            </a:r>
            <a:r>
              <a:rPr lang="en-GB" sz="1800">
                <a:hlinkClick r:id="rId6" tooltip="https://www.teesworks.co.uk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https://www.teesworks.co.uk/</a:t>
            </a:r>
            <a:endParaRPr lang="en-GB" sz="1800"/>
          </a:p>
          <a:p>
            <a:pPr>
              <a:lnSpc>
                <a:spcPct val="150000"/>
              </a:lnSpc>
            </a:pPr>
            <a:r>
              <a:rPr lang="en-GB" sz="1800"/>
              <a:t>Balfour Beatty - https://</a:t>
            </a:r>
            <a:r>
              <a:rPr lang="en-GB" sz="1800" err="1"/>
              <a:t>www.balfourbeatty.com</a:t>
            </a:r>
            <a:r>
              <a:rPr lang="en-GB" sz="1800"/>
              <a:t>/</a:t>
            </a:r>
          </a:p>
          <a:p>
            <a:pPr>
              <a:lnSpc>
                <a:spcPct val="150000"/>
              </a:lnSpc>
            </a:pPr>
            <a:r>
              <a:rPr lang="en-GB" sz="1800"/>
              <a:t>Balfour Beatty Academy -  https://education.balfourbeattyacademy.com/</a:t>
            </a:r>
          </a:p>
          <a:p>
            <a:pPr>
              <a:lnSpc>
                <a:spcPct val="150000"/>
              </a:lnSpc>
            </a:pPr>
            <a:endParaRPr lang="en-GB" sz="1800"/>
          </a:p>
          <a:p>
            <a:pPr>
              <a:lnSpc>
                <a:spcPct val="150000"/>
              </a:lnSpc>
            </a:pPr>
            <a:endParaRPr lang="en-GB" sz="18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C556987-B12D-D306-6963-5B22F81E1F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59247" y="6273272"/>
            <a:ext cx="1508661" cy="2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3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0258A-66FA-CBE0-CB59-BBD0EF8C2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57FE9-D982-708C-6A12-9D02884E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591" y="2208998"/>
            <a:ext cx="9036818" cy="572721"/>
          </a:xfrm>
        </p:spPr>
        <p:txBody>
          <a:bodyPr/>
          <a:lstStyle/>
          <a:p>
            <a:pPr algn="ctr"/>
            <a:r>
              <a:rPr lang="en-US" sz="6000" b="1"/>
              <a:t>Past: </a:t>
            </a:r>
            <a:r>
              <a:rPr lang="en-GB" sz="6000"/>
              <a:t>The Industrial Roots of Teesside Engineering</a:t>
            </a:r>
            <a:br>
              <a:rPr lang="en-GB" sz="6000"/>
            </a:br>
            <a:endParaRPr lang="en-US" sz="60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2AEF8E-3D12-EECF-6050-E8ED92433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9247" y="6273272"/>
            <a:ext cx="1508661" cy="2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6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57767-4B5F-81FC-839F-816D0CBDC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D5CE-6C80-C918-D43C-8C0DA621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7" y="423741"/>
            <a:ext cx="5595867" cy="572721"/>
          </a:xfrm>
        </p:spPr>
        <p:txBody>
          <a:bodyPr/>
          <a:lstStyle/>
          <a:p>
            <a:r>
              <a:rPr lang="en-US" b="1"/>
              <a:t>Past</a:t>
            </a:r>
            <a:r>
              <a:rPr lang="en-US"/>
              <a:t>: </a:t>
            </a:r>
            <a:r>
              <a:rPr lang="en-GB"/>
              <a:t>Key Engineering Milestones in Teesside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51F0E-C61C-5D47-837C-36CC92936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93" y="1794322"/>
            <a:ext cx="6197321" cy="3742182"/>
          </a:xfrm>
        </p:spPr>
        <p:txBody>
          <a:bodyPr numCol="2" spcCol="72000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400" b="1" dirty="0"/>
              <a:t>1825 – Stockton &amp; Darlington Railway</a:t>
            </a:r>
          </a:p>
          <a:p>
            <a:pPr>
              <a:lnSpc>
                <a:spcPct val="100000"/>
              </a:lnSpc>
            </a:pPr>
            <a:r>
              <a:rPr lang="en-GB" sz="1400" dirty="0"/>
              <a:t>First passenger railway in the world, engineered by George Stephenson.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b="1" dirty="0"/>
              <a:t>Dorman Long Bridges</a:t>
            </a:r>
          </a:p>
          <a:p>
            <a:pPr>
              <a:lnSpc>
                <a:spcPct val="100000"/>
              </a:lnSpc>
            </a:pPr>
            <a:r>
              <a:rPr lang="en-GB" sz="1400" dirty="0"/>
              <a:t>Teesside steel used in the Tyne Bridge and Sydney Harbour Bridge.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b="1" dirty="0"/>
              <a:t>Middlesbrough Transporter Bridge (1911)</a:t>
            </a:r>
          </a:p>
          <a:p>
            <a:pPr>
              <a:lnSpc>
                <a:spcPct val="100000"/>
              </a:lnSpc>
            </a:pPr>
            <a:r>
              <a:rPr lang="en-GB" sz="1400" dirty="0"/>
              <a:t>Unique solution for crossing the Tees without blocking ships.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b="1" dirty="0"/>
              <a:t>ICI Chemical Plants</a:t>
            </a:r>
          </a:p>
          <a:p>
            <a:pPr>
              <a:lnSpc>
                <a:spcPct val="100000"/>
              </a:lnSpc>
            </a:pPr>
            <a:r>
              <a:rPr lang="en-GB" sz="1400" dirty="0"/>
              <a:t>Major developments in fertilisers, plastics, and fuels at Billingham and Wilton.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b="1" dirty="0"/>
              <a:t>Wilton &amp; </a:t>
            </a:r>
            <a:r>
              <a:rPr lang="en-GB" sz="1400" b="1" dirty="0" err="1"/>
              <a:t>Teesport</a:t>
            </a:r>
            <a:endParaRPr lang="en-GB" sz="1400" b="1" dirty="0"/>
          </a:p>
          <a:p>
            <a:pPr>
              <a:lnSpc>
                <a:spcPct val="100000"/>
              </a:lnSpc>
            </a:pPr>
            <a:r>
              <a:rPr lang="en-GB" sz="1400" dirty="0"/>
              <a:t>Growth of shipping, petrochemicals, and industrial logistics.</a:t>
            </a:r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6" name="Picture 2" descr="Free Middlesbrough Transporter Bridge photo and picture">
            <a:extLst>
              <a:ext uri="{FF2B5EF4-FFF2-40B4-BE49-F238E27FC236}">
                <a16:creationId xmlns:a16="http://schemas.microsoft.com/office/drawing/2014/main" id="{CF11FBBC-2567-BB94-D237-67389742E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0356" y="3290279"/>
            <a:ext cx="5101644" cy="356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ree Sydney Harbour Bridge photo and picture">
            <a:extLst>
              <a:ext uri="{FF2B5EF4-FFF2-40B4-BE49-F238E27FC236}">
                <a16:creationId xmlns:a16="http://schemas.microsoft.com/office/drawing/2014/main" id="{6DBFA808-E29B-DC24-8772-0C622153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0355" y="-1"/>
            <a:ext cx="5101646" cy="339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6C9A0DE-A546-6984-A1F2-34543E67F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9247" y="6273272"/>
            <a:ext cx="1508661" cy="2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9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7E10D-CD17-A474-3B83-C063ABF14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9A68-E874-D938-9380-5EF53FC2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591" y="2208998"/>
            <a:ext cx="9036818" cy="572721"/>
          </a:xfrm>
        </p:spPr>
        <p:txBody>
          <a:bodyPr/>
          <a:lstStyle/>
          <a:p>
            <a:pPr algn="ctr"/>
            <a:r>
              <a:rPr lang="en-US" sz="6000" b="1"/>
              <a:t>Present: </a:t>
            </a:r>
            <a:r>
              <a:rPr lang="en-GB" sz="6000"/>
              <a:t>Today’s Engineering in Teesside</a:t>
            </a:r>
            <a:endParaRPr lang="en-US" sz="60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D7C8347-3FDA-8ADD-3D1F-A3F8D17FA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9247" y="6273272"/>
            <a:ext cx="1508661" cy="2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1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8E94A-1FF7-A2DC-1B49-84D3EA3F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7" y="423741"/>
            <a:ext cx="5595865" cy="572721"/>
          </a:xfrm>
        </p:spPr>
        <p:txBody>
          <a:bodyPr/>
          <a:lstStyle/>
          <a:p>
            <a:r>
              <a:rPr lang="en-GB" b="1" dirty="0"/>
              <a:t>Present</a:t>
            </a:r>
            <a:r>
              <a:rPr lang="en-GB" dirty="0"/>
              <a:t>: Today’s</a:t>
            </a:r>
            <a:br>
              <a:rPr lang="en-GB" dirty="0"/>
            </a:br>
            <a:r>
              <a:rPr lang="en-GB" dirty="0"/>
              <a:t>Engineering in Teesside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D993-B8AC-D404-74A2-A337E814D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778696"/>
            <a:ext cx="5595866" cy="4105010"/>
          </a:xfrm>
        </p:spPr>
        <p:txBody>
          <a:bodyPr>
            <a:normAutofit/>
          </a:bodyPr>
          <a:lstStyle/>
          <a:p>
            <a:r>
              <a:rPr lang="en-GB" dirty="0" err="1"/>
              <a:t>Teesworks</a:t>
            </a:r>
            <a:r>
              <a:rPr lang="en-GB" dirty="0"/>
              <a:t>: UK’s largest industrial regeneration site, focused on clean energy and manufacturing.</a:t>
            </a:r>
          </a:p>
          <a:p>
            <a:r>
              <a:rPr lang="en-GB" dirty="0"/>
              <a:t>Net Zero Teesside: Aiming to be the UK’s first decarbonised industrial cluster.</a:t>
            </a:r>
          </a:p>
          <a:p>
            <a:r>
              <a:rPr lang="en-GB" dirty="0"/>
              <a:t>Strong chemical and process industries, with firms like SABIC, Venator, and Sembcorp.</a:t>
            </a:r>
          </a:p>
          <a:p>
            <a:r>
              <a:rPr lang="en-GB" dirty="0"/>
              <a:t>Ongoing infrastructure projects: roads, ports, and flood defences.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0DD228-53FE-47E2-CD82-50BBEE7A4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3572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2B293D-1C5A-9744-F67C-372CA7C0BF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3234761"/>
            <a:ext cx="6096000" cy="362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9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8E94A-1FF7-A2DC-1B49-84D3EA3F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8" y="423741"/>
            <a:ext cx="5377760" cy="572721"/>
          </a:xfrm>
        </p:spPr>
        <p:txBody>
          <a:bodyPr/>
          <a:lstStyle/>
          <a:p>
            <a:r>
              <a:rPr lang="en-US" b="1" dirty="0"/>
              <a:t>Present</a:t>
            </a:r>
            <a:r>
              <a:rPr lang="en-US" dirty="0"/>
              <a:t>: </a:t>
            </a:r>
            <a:br>
              <a:rPr lang="en-US" dirty="0"/>
            </a:br>
            <a:r>
              <a:rPr lang="en-GB" dirty="0"/>
              <a:t>Engineering Sectors </a:t>
            </a:r>
            <a:br>
              <a:rPr lang="en-GB" dirty="0"/>
            </a:br>
            <a:r>
              <a:rPr lang="en-GB" dirty="0"/>
              <a:t>in Teesside Today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D993-B8AC-D404-74A2-A337E814D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5" y="2304788"/>
            <a:ext cx="5202607" cy="35789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00" b="1" dirty="0"/>
              <a:t>Energy &amp; Renewables: </a:t>
            </a:r>
            <a:r>
              <a:rPr lang="en-GB" sz="1600" dirty="0"/>
              <a:t>Growth in wind power, hydrogen, and carbon capture projects.</a:t>
            </a:r>
          </a:p>
          <a:p>
            <a:pPr>
              <a:lnSpc>
                <a:spcPct val="100000"/>
              </a:lnSpc>
            </a:pPr>
            <a:r>
              <a:rPr lang="en-GB" sz="1600" b="1" dirty="0"/>
              <a:t>Civil &amp; Structural Engineering: </a:t>
            </a:r>
            <a:r>
              <a:rPr lang="en-GB" sz="1600" dirty="0"/>
              <a:t>Supporting housing, transport, and coastal protection.</a:t>
            </a:r>
          </a:p>
          <a:p>
            <a:pPr>
              <a:lnSpc>
                <a:spcPct val="100000"/>
              </a:lnSpc>
            </a:pPr>
            <a:r>
              <a:rPr lang="en-GB" sz="1600" b="1" dirty="0"/>
              <a:t>Mechanical &amp; Electrical Engineering: </a:t>
            </a:r>
            <a:r>
              <a:rPr lang="en-GB" sz="1600" dirty="0"/>
              <a:t>Key to manufacturing, maintenance, and plant operations.</a:t>
            </a:r>
          </a:p>
          <a:p>
            <a:pPr>
              <a:lnSpc>
                <a:spcPct val="100000"/>
              </a:lnSpc>
            </a:pPr>
            <a:r>
              <a:rPr lang="en-GB" sz="1600" b="1" dirty="0"/>
              <a:t>Digital &amp; Automation: </a:t>
            </a:r>
            <a:r>
              <a:rPr lang="en-GB" sz="1600" dirty="0"/>
              <a:t>Increasing demand for control systems, robotics, and smart technologies.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Strong need for skilled engineers, apprenticeships, and graduates across sectors.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8" name="Content Placeholder 7" descr="A landscape with a city and a lot of trees&#10;&#10;AI-generated content may be incorrect.">
            <a:extLst>
              <a:ext uri="{FF2B5EF4-FFF2-40B4-BE49-F238E27FC236}">
                <a16:creationId xmlns:a16="http://schemas.microsoft.com/office/drawing/2014/main" id="{567689D2-8EA1-D30F-C258-B241B2BDBBA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6096000" y="0"/>
            <a:ext cx="6096000" cy="5198301"/>
          </a:xfr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548DCE6-E32D-AEBE-C899-E8F5B60D7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9247" y="6273272"/>
            <a:ext cx="1508661" cy="2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2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3924C-F954-460F-B1F2-47B549215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B320E-E0DD-7B2E-EF34-902F1DB5A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Present</a:t>
            </a:r>
            <a:r>
              <a:rPr lang="en-US"/>
              <a:t>: </a:t>
            </a:r>
            <a:r>
              <a:rPr lang="en-GB" err="1"/>
              <a:t>Teesworks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B6E8F4-0088-4788-F62D-BF02065675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15154" y="1567137"/>
            <a:ext cx="4161692" cy="24462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E88419-EFF2-6E04-D6A6-96DE6C9C1012}"/>
              </a:ext>
            </a:extLst>
          </p:cNvPr>
          <p:cNvSpPr txBox="1"/>
          <p:nvPr/>
        </p:nvSpPr>
        <p:spPr>
          <a:xfrm>
            <a:off x="2315424" y="5514374"/>
            <a:ext cx="7471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Journey So Far | Teesworks</a:t>
            </a:r>
            <a:endParaRPr lang="en-GB" b="1" dirty="0">
              <a:solidFill>
                <a:schemeClr val="tx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6FB4230-6847-92E9-715C-1E9E7947B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9247" y="6273272"/>
            <a:ext cx="1508661" cy="247575"/>
          </a:xfrm>
          <a:prstGeom prst="rect">
            <a:avLst/>
          </a:prstGeom>
        </p:spPr>
      </p:pic>
      <p:pic>
        <p:nvPicPr>
          <p:cNvPr id="4" name="Graphic 3" descr="Laptop with solid fill">
            <a:extLst>
              <a:ext uri="{FF2B5EF4-FFF2-40B4-BE49-F238E27FC236}">
                <a16:creationId xmlns:a16="http://schemas.microsoft.com/office/drawing/2014/main" id="{1E668E98-07C2-8341-8FC2-0D7975A96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2109" y="-146934"/>
            <a:ext cx="6667781" cy="666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9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23D50-A52C-2B6D-B8E3-8507FD4FF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BD63-148B-06B9-2AF0-55546EC9E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18" y="2208998"/>
            <a:ext cx="8152563" cy="572721"/>
          </a:xfrm>
        </p:spPr>
        <p:txBody>
          <a:bodyPr/>
          <a:lstStyle/>
          <a:p>
            <a:pPr algn="ctr"/>
            <a:r>
              <a:rPr lang="en-US" sz="6000" b="1"/>
              <a:t>Future: </a:t>
            </a:r>
            <a:r>
              <a:rPr lang="en-GB" sz="6000"/>
              <a:t>Shaping Tomorrow’s Industry on Teesside</a:t>
            </a:r>
            <a:endParaRPr lang="en-US" sz="60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10F40C-AF55-89D4-2F3E-E3D3BBB64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9247" y="6273272"/>
            <a:ext cx="1508661" cy="2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8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8E94A-1FF7-A2DC-1B49-84D3EA3F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7" y="423741"/>
            <a:ext cx="5595867" cy="572721"/>
          </a:xfrm>
        </p:spPr>
        <p:txBody>
          <a:bodyPr/>
          <a:lstStyle/>
          <a:p>
            <a:r>
              <a:rPr lang="en-US" b="1" dirty="0"/>
              <a:t>Future</a:t>
            </a:r>
            <a:r>
              <a:rPr lang="en-US" dirty="0"/>
              <a:t>: </a:t>
            </a:r>
            <a:r>
              <a:rPr lang="en-GB" dirty="0"/>
              <a:t>The Future of Engineering in Teesside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D993-B8AC-D404-74A2-A337E814D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108" y="1828800"/>
            <a:ext cx="5427865" cy="4054906"/>
          </a:xfrm>
        </p:spPr>
        <p:txBody>
          <a:bodyPr>
            <a:noAutofit/>
          </a:bodyPr>
          <a:lstStyle/>
          <a:p>
            <a:r>
              <a:rPr lang="en-GB" dirty="0"/>
              <a:t>Green energy is at the heart of future growth – especially hydrogen, carbon capture, and offshore wind.</a:t>
            </a:r>
          </a:p>
          <a:p>
            <a:r>
              <a:rPr lang="en-GB" dirty="0" err="1"/>
              <a:t>Teesworks</a:t>
            </a:r>
            <a:r>
              <a:rPr lang="en-GB" dirty="0"/>
              <a:t> and Net Zero Teesside will create thousands of skilled engineering jobs.</a:t>
            </a:r>
          </a:p>
          <a:p>
            <a:r>
              <a:rPr lang="en-GB" dirty="0"/>
              <a:t>Demand for sustainable design, smart tech, and automation will continue to rise.</a:t>
            </a:r>
          </a:p>
          <a:p>
            <a:r>
              <a:rPr lang="en-GB" dirty="0"/>
              <a:t>Strong focus on training and apprenticeships to meet future skills needs.</a:t>
            </a:r>
          </a:p>
          <a:p>
            <a:r>
              <a:rPr lang="en-GB" dirty="0"/>
              <a:t>Teesside aims to be a global leader in clean, modern, and advanced engineering.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45863-4131-4F10-24B4-C5B4073B0C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057" y="0"/>
            <a:ext cx="6081943" cy="519830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502B841-99C4-4FAA-FE02-BC02A86D2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9247" y="6273272"/>
            <a:ext cx="1508661" cy="2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17095"/>
      </p:ext>
    </p:extLst>
  </p:cSld>
  <p:clrMapOvr>
    <a:masterClrMapping/>
  </p:clrMapOvr>
</p:sld>
</file>

<file path=ppt/theme/theme1.xml><?xml version="1.0" encoding="utf-8"?>
<a:theme xmlns:a="http://schemas.openxmlformats.org/drawingml/2006/main" name="Careers &amp; Skills">
  <a:themeElements>
    <a:clrScheme name="Careers &amp; Skills">
      <a:dk1>
        <a:srgbClr val="000000"/>
      </a:dk1>
      <a:lt1>
        <a:srgbClr val="FFFFFF"/>
      </a:lt1>
      <a:dk2>
        <a:srgbClr val="3E1A1C"/>
      </a:dk2>
      <a:lt2>
        <a:srgbClr val="FFFFFF"/>
      </a:lt2>
      <a:accent1>
        <a:srgbClr val="C7B2EA"/>
      </a:accent1>
      <a:accent2>
        <a:srgbClr val="3ADCC9"/>
      </a:accent2>
      <a:accent3>
        <a:srgbClr val="D0C3D0"/>
      </a:accent3>
      <a:accent4>
        <a:srgbClr val="635865"/>
      </a:accent4>
      <a:accent5>
        <a:srgbClr val="3F2A59"/>
      </a:accent5>
      <a:accent6>
        <a:srgbClr val="E3D8F5"/>
      </a:accent6>
      <a:hlink>
        <a:srgbClr val="C7B2EA"/>
      </a:hlink>
      <a:folHlink>
        <a:srgbClr val="D5C5E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c51e0c16-3c70-4bed-930f-b02839d0dd8b" xsi:nil="true"/>
    <MigrationWizId xmlns="c51e0c16-3c70-4bed-930f-b02839d0dd8b" xsi:nil="true"/>
    <MigrationWizIdPermissions xmlns="c51e0c16-3c70-4bed-930f-b02839d0dd8b" xsi:nil="true"/>
    <MigrationWizIdDocumentLibraryPermissions xmlns="c51e0c16-3c70-4bed-930f-b02839d0dd8b" xsi:nil="true"/>
    <TaxCatchAll xmlns="5f308053-a768-43f1-bf66-06210bb74c0d" xsi:nil="true"/>
    <lcf76f155ced4ddcb4097134ff3c332f xmlns="c51e0c16-3c70-4bed-930f-b02839d0dd8b">
      <Terms xmlns="http://schemas.microsoft.com/office/infopath/2007/PartnerControls"/>
    </lcf76f155ced4ddcb4097134ff3c332f>
    <MigrationWizIdSecurityGroups xmlns="c51e0c16-3c70-4bed-930f-b02839d0dd8b" xsi:nil="true"/>
    <Review_x0020_Status xmlns="c51e0c16-3c70-4bed-930f-b02839d0dd8b" xsi:nil="true"/>
    <Progress xmlns="c51e0c16-3c70-4bed-930f-b02839d0dd8b">In Review</Progress>
    <Link xmlns="c51e0c16-3c70-4bed-930f-b02839d0dd8b">
      <Url xsi:nil="true"/>
      <Description xsi:nil="true"/>
    </Link>
    <_Flow_SignoffStatus xmlns="c51e0c16-3c70-4bed-930f-b02839d0dd8b" xsi:nil="true"/>
    <Modes xmlns="c51e0c16-3c70-4bed-930f-b02839d0dd8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37C370094A947B45A665807D95A87" ma:contentTypeVersion="33" ma:contentTypeDescription="Create a new document." ma:contentTypeScope="" ma:versionID="e81f58c608359e745d252ca715e5d9f4">
  <xsd:schema xmlns:xsd="http://www.w3.org/2001/XMLSchema" xmlns:xs="http://www.w3.org/2001/XMLSchema" xmlns:p="http://schemas.microsoft.com/office/2006/metadata/properties" xmlns:ns1="c51e0c16-3c70-4bed-930f-b02839d0dd8b" xmlns:ns3="5f308053-a768-43f1-bf66-06210bb74c0d" targetNamespace="http://schemas.microsoft.com/office/2006/metadata/properties" ma:root="true" ma:fieldsID="e1a01f29c5ff43f598b60aeb9896ffb7" ns1:_="" ns3:_="">
    <xsd:import namespace="c51e0c16-3c70-4bed-930f-b02839d0dd8b"/>
    <xsd:import namespace="5f308053-a768-43f1-bf66-06210bb74c0d"/>
    <xsd:element name="properties">
      <xsd:complexType>
        <xsd:sequence>
          <xsd:element name="documentManagement">
            <xsd:complexType>
              <xsd:all>
                <xsd:element ref="ns1:Review_x0020_Status" minOccurs="0"/>
                <xsd:element ref="ns1:Link" minOccurs="0"/>
                <xsd:element ref="ns1:_Flow_SignoffStatus" minOccurs="0"/>
                <xsd:element ref="ns1:MigrationWizId" minOccurs="0"/>
                <xsd:element ref="ns1:MigrationWizIdPermissions" minOccurs="0"/>
                <xsd:element ref="ns1:MigrationWizIdPermissionLevels" minOccurs="0"/>
                <xsd:element ref="ns1:MigrationWizIdDocumentLibraryPermissions" minOccurs="0"/>
                <xsd:element ref="ns1:MigrationWizIdSecurityGroups" minOccurs="0"/>
                <xsd:element ref="ns1:MediaServiceMetadata" minOccurs="0"/>
                <xsd:element ref="ns1:MediaServiceFastMetadata" minOccurs="0"/>
                <xsd:element ref="ns1:MediaServiceDateTaken" minOccurs="0"/>
                <xsd:element ref="ns1:MediaServiceAutoKeyPoints" minOccurs="0"/>
                <xsd:element ref="ns1:MediaServiceKeyPoints" minOccurs="0"/>
                <xsd:element ref="ns1:MediaServiceAutoTags" minOccurs="0"/>
                <xsd:element ref="ns1:MediaServiceOCR" minOccurs="0"/>
                <xsd:element ref="ns1:MediaServiceGenerationTime" minOccurs="0"/>
                <xsd:element ref="ns1:MediaServiceEventHashCode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LengthInSeconds" minOccurs="0"/>
                <xsd:element ref="ns1:lcf76f155ced4ddcb4097134ff3c332f" minOccurs="0"/>
                <xsd:element ref="ns3:TaxCatchAll" minOccurs="0"/>
                <xsd:element ref="ns1:MediaServiceObjectDetectorVersions" minOccurs="0"/>
                <xsd:element ref="ns1:Progress" minOccurs="0"/>
                <xsd:element ref="ns1:Modes" minOccurs="0"/>
                <xsd:element ref="ns1:MediaServiceSearchProperties" minOccurs="0"/>
                <xsd:element ref="ns1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1e0c16-3c70-4bed-930f-b02839d0dd8b" elementFormDefault="qualified">
    <xsd:import namespace="http://schemas.microsoft.com/office/2006/documentManagement/types"/>
    <xsd:import namespace="http://schemas.microsoft.com/office/infopath/2007/PartnerControls"/>
    <xsd:element name="Review_x0020_Status" ma:index="0" nillable="true" ma:displayName="Review Status" ma:format="Dropdown" ma:internalName="Review_x0020_Statu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In Process"/>
                        <xsd:enumeration value="In Review"/>
                        <xsd:enumeration value="Signed Off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ink" ma:index="4" nillable="true" ma:displayName="Link" ma:format="Hyperlink" ma:internalName="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Flow_SignoffStatus" ma:index="5" nillable="true" ma:displayName="Sign-off status" ma:hidden="true" ma:internalName="Sign_x002d_off_x0020_status" ma:readOnly="false">
      <xsd:simpleType>
        <xsd:restriction base="dms:Text"/>
      </xsd:simpleType>
    </xsd:element>
    <xsd:element name="MigrationWizId" ma:index="8" nillable="true" ma:displayName="MigrationWizId" ma:hidden="true" ma:internalName="MigrationWizId" ma:readOnly="false">
      <xsd:simpleType>
        <xsd:restriction base="dms:Text"/>
      </xsd:simpleType>
    </xsd:element>
    <xsd:element name="MigrationWizIdPermissions" ma:index="9" nillable="true" ma:displayName="MigrationWizIdPermissions" ma:hidden="true" ma:internalName="MigrationWizIdPermissions" ma:readOnly="false">
      <xsd:simpleType>
        <xsd:restriction base="dms:Text"/>
      </xsd:simpleType>
    </xsd:element>
    <xsd:element name="MigrationWizIdPermissionLevels" ma:index="10" nillable="true" ma:displayName="MigrationWizIdPermissionLevels" ma:hidden="true" ma:internalName="MigrationWizIdPermissionLevels" ma:readOnly="false">
      <xsd:simpleType>
        <xsd:restriction base="dms:Text"/>
      </xsd:simpleType>
    </xsd:element>
    <xsd:element name="MigrationWizIdDocumentLibraryPermissions" ma:index="11" nillable="true" ma:displayName="MigrationWizIdDocumentLibraryPermissions" ma:hidden="true" ma:internalName="MigrationWizIdDocumentLibraryPermissions" ma:readOnly="false">
      <xsd:simpleType>
        <xsd:restriction base="dms:Text"/>
      </xsd:simpleType>
    </xsd:element>
    <xsd:element name="MigrationWizIdSecurityGroups" ma:index="12" nillable="true" ma:displayName="MigrationWizIdSecurityGroups" ma:hidden="true" ma:internalName="MigrationWizIdSecurityGroups" ma:readOnly="false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8" nillable="true" ma:displayName="Tags" ma:hidden="true" ma:internalName="MediaServiceAutoTags" ma:readOnly="true">
      <xsd:simpleType>
        <xsd:restriction base="dms:Text"/>
      </xsd:simpleType>
    </xsd:element>
    <xsd:element name="MediaServiceOCR" ma:index="19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6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34afddb5-dc7d-4a25-90c0-e68c37b0a6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Progress" ma:index="33" nillable="true" ma:displayName="Progress" ma:default="In Review" ma:description="Where is this document in process" ma:format="Dropdown" ma:internalName="Progress">
      <xsd:simpleType>
        <xsd:restriction base="dms:Choice">
          <xsd:enumeration value="In Review"/>
          <xsd:enumeration value="With TVCA Comm"/>
          <xsd:enumeration value="Live on Website"/>
          <xsd:enumeration value="Archived"/>
        </xsd:restriction>
      </xsd:simpleType>
    </xsd:element>
    <xsd:element name="Modes" ma:index="34" nillable="true" ma:displayName="Modes" ma:description="Which modes does this scheme include" ma:format="Dropdown" ma:internalName="Modes">
      <xsd:simpleType>
        <xsd:restriction base="dms:Text">
          <xsd:maxLength value="255"/>
        </xsd:restriction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08053-a768-43f1-bf66-06210bb74c0d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9" nillable="true" ma:displayName="Taxonomy Catch All Column" ma:hidden="true" ma:list="{43247f23-7141-4778-a08d-7843529ef0d0}" ma:internalName="TaxCatchAll" ma:readOnly="false" ma:showField="CatchAllData" ma:web="5f308053-a768-43f1-bf66-06210bb74c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392D4B-F9B8-4B52-A57E-ECCE311D2319}">
  <ds:schemaRefs>
    <ds:schemaRef ds:uri="c51e0c16-3c70-4bed-930f-b02839d0dd8b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5f308053-a768-43f1-bf66-06210bb74c0d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592CD5-2983-4C3F-891C-5C6F3C8549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00C7DC-D1D7-43A2-82AF-703F8C214BB3}">
  <ds:schemaRefs>
    <ds:schemaRef ds:uri="5f308053-a768-43f1-bf66-06210bb74c0d"/>
    <ds:schemaRef ds:uri="c51e0c16-3c70-4bed-930f-b02839d0dd8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838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Arial</vt:lpstr>
      <vt:lpstr>Calibri</vt:lpstr>
      <vt:lpstr>Inter</vt:lpstr>
      <vt:lpstr>Inter Light</vt:lpstr>
      <vt:lpstr>Inter SemiBold</vt:lpstr>
      <vt:lpstr>Wingdings</vt:lpstr>
      <vt:lpstr>Careers &amp; Skills</vt:lpstr>
      <vt:lpstr>Tees Valley Engineering – Past Present and Future</vt:lpstr>
      <vt:lpstr>Past: The Industrial Roots of Teesside Engineering </vt:lpstr>
      <vt:lpstr>Past: Key Engineering Milestones in Teesside</vt:lpstr>
      <vt:lpstr>Present: Today’s Engineering in Teesside</vt:lpstr>
      <vt:lpstr>Present: Today’s Engineering in Teesside</vt:lpstr>
      <vt:lpstr>Present:  Engineering Sectors  in Teesside Today</vt:lpstr>
      <vt:lpstr>Present: Teesworks</vt:lpstr>
      <vt:lpstr>Future: Shaping Tomorrow’s Industry on Teesside</vt:lpstr>
      <vt:lpstr>Future: The Future of Engineering in Teesside</vt:lpstr>
      <vt:lpstr>Future – Challenges and Innovations in Teesside Engineering</vt:lpstr>
      <vt:lpstr>Future: Essential Skills for Engineering in Teesside </vt:lpstr>
      <vt:lpstr>Options for  Aspiring Engineers</vt:lpstr>
      <vt:lpstr>Company Focus: Balfour Beatty</vt:lpstr>
      <vt:lpstr>Company Focus: Balfour Beatty</vt:lpstr>
      <vt:lpstr>Engineering Futures: Useful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Better.</dc:creator>
  <cp:lastModifiedBy>Kian Hoggarth</cp:lastModifiedBy>
  <cp:revision>3</cp:revision>
  <dcterms:created xsi:type="dcterms:W3CDTF">2023-01-18T13:08:49Z</dcterms:created>
  <dcterms:modified xsi:type="dcterms:W3CDTF">2025-08-07T14:44:34Z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0x010100A3B37C370094A947B45A665807D95A87</vt:lpwstr>
  </property>
  <property fmtid="{D5CDD505-2E9C-101B-9397-08002B2CF9AE}" pid="3" name="MediaServiceImageTags">
    <vt:lpwstr/>
  </property>
</Properties>
</file>